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9" r:id="rId2"/>
    <p:sldId id="297" r:id="rId3"/>
    <p:sldId id="298" r:id="rId4"/>
    <p:sldId id="316" r:id="rId5"/>
    <p:sldId id="314" r:id="rId6"/>
    <p:sldId id="313" r:id="rId7"/>
    <p:sldId id="320" r:id="rId8"/>
    <p:sldId id="317" r:id="rId9"/>
    <p:sldId id="323" r:id="rId10"/>
    <p:sldId id="324" r:id="rId11"/>
    <p:sldId id="326" r:id="rId12"/>
    <p:sldId id="335" r:id="rId13"/>
    <p:sldId id="342" r:id="rId14"/>
    <p:sldId id="343" r:id="rId15"/>
    <p:sldId id="344" r:id="rId16"/>
    <p:sldId id="345" r:id="rId17"/>
    <p:sldId id="346" r:id="rId18"/>
    <p:sldId id="325" r:id="rId19"/>
    <p:sldId id="347" r:id="rId20"/>
    <p:sldId id="348" r:id="rId21"/>
    <p:sldId id="349" r:id="rId22"/>
    <p:sldId id="329" r:id="rId23"/>
    <p:sldId id="328" r:id="rId24"/>
    <p:sldId id="334"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5187"/>
    <a:srgbClr val="FFFFFF"/>
    <a:srgbClr val="000000"/>
    <a:srgbClr val="162441"/>
    <a:srgbClr val="2254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18" autoAdjust="0"/>
    <p:restoredTop sz="96314" autoAdjust="0"/>
  </p:normalViewPr>
  <p:slideViewPr>
    <p:cSldViewPr snapToGrid="0">
      <p:cViewPr varScale="1">
        <p:scale>
          <a:sx n="82" d="100"/>
          <a:sy n="82" d="100"/>
        </p:scale>
        <p:origin x="80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2022/5/27 Friday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2022/5/27 Friday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2022/5/27 Friday</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5.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8.xml"/><Relationship Id="rId1" Type="http://schemas.openxmlformats.org/officeDocument/2006/relationships/tags" Target="../tags/tag17.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0.xml"/><Relationship Id="rId1" Type="http://schemas.openxmlformats.org/officeDocument/2006/relationships/tags" Target="../tags/tag19.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2.xml"/><Relationship Id="rId1" Type="http://schemas.openxmlformats.org/officeDocument/2006/relationships/tags" Target="../tags/tag21.xml"/><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4.xml"/><Relationship Id="rId1" Type="http://schemas.openxmlformats.org/officeDocument/2006/relationships/tags" Target="../tags/tag23.xml"/><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6.xml"/><Relationship Id="rId1" Type="http://schemas.openxmlformats.org/officeDocument/2006/relationships/tags" Target="../tags/tag25.xml"/><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8.xml"/><Relationship Id="rId1" Type="http://schemas.openxmlformats.org/officeDocument/2006/relationships/tags" Target="../tags/tag27.xml"/><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6.xml"/><Relationship Id="rId1" Type="http://schemas.openxmlformats.org/officeDocument/2006/relationships/tags" Target="../tags/tag29.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6.xml"/><Relationship Id="rId1" Type="http://schemas.openxmlformats.org/officeDocument/2006/relationships/tags" Target="../tags/tag30.xm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slideLayout" Target="../slideLayouts/slideLayout6.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6.xml"/><Relationship Id="rId1" Type="http://schemas.openxmlformats.org/officeDocument/2006/relationships/tags" Target="../tags/tag31.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6.xml"/><Relationship Id="rId1" Type="http://schemas.openxmlformats.org/officeDocument/2006/relationships/tags" Target="../tags/tag3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33.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34.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6.xml"/><Relationship Id="rId1" Type="http://schemas.openxmlformats.org/officeDocument/2006/relationships/tags" Target="../tags/tag8.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9.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1.xml"/><Relationship Id="rId1" Type="http://schemas.openxmlformats.org/officeDocument/2006/relationships/tags" Target="../tags/tag10.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椭圆 44"/>
          <p:cNvSpPr/>
          <p:nvPr/>
        </p:nvSpPr>
        <p:spPr>
          <a:xfrm>
            <a:off x="-1323340" y="-1804670"/>
            <a:ext cx="4044950" cy="404495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1329035" y="2240280"/>
            <a:ext cx="1938020" cy="193802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11910" y="6296025"/>
            <a:ext cx="1271270" cy="127127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7805" y="227965"/>
            <a:ext cx="11756390" cy="6402070"/>
          </a:xfrm>
          <a:prstGeom prst="rect">
            <a:avLst/>
          </a:prstGeom>
          <a:noFill/>
          <a:ln w="762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672465" y="390525"/>
            <a:ext cx="10847070" cy="6046470"/>
            <a:chOff x="1059" y="691"/>
            <a:chExt cx="17082" cy="9522"/>
          </a:xfrm>
        </p:grpSpPr>
        <p:sp>
          <p:nvSpPr>
            <p:cNvPr id="24" name="文本框 23"/>
            <p:cNvSpPr txBox="1"/>
            <p:nvPr/>
          </p:nvSpPr>
          <p:spPr>
            <a:xfrm>
              <a:off x="1059" y="691"/>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sp>
          <p:nvSpPr>
            <p:cNvPr id="25" name="文本框 24"/>
            <p:cNvSpPr txBox="1"/>
            <p:nvPr/>
          </p:nvSpPr>
          <p:spPr>
            <a:xfrm>
              <a:off x="1059" y="9779"/>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grpSp>
      <p:sp>
        <p:nvSpPr>
          <p:cNvPr id="48" name="文本框 47"/>
          <p:cNvSpPr txBox="1"/>
          <p:nvPr/>
        </p:nvSpPr>
        <p:spPr>
          <a:xfrm>
            <a:off x="1967202" y="3090594"/>
            <a:ext cx="8257591" cy="646331"/>
          </a:xfrm>
          <a:prstGeom prst="rect">
            <a:avLst/>
          </a:prstGeom>
          <a:noFill/>
        </p:spPr>
        <p:txBody>
          <a:bodyPr wrap="square" rtlCol="0">
            <a:spAutoFit/>
          </a:bodyPr>
          <a:lstStyle/>
          <a:p>
            <a:pPr algn="dist"/>
            <a:r>
              <a:rPr lang="zh-CN" altLang="en-US" sz="3600" dirty="0">
                <a:solidFill>
                  <a:srgbClr val="000000"/>
                </a:solidFill>
                <a:latin typeface="思源黑体 CN Bold" panose="020B0800000000000000" charset="-122"/>
                <a:ea typeface="思源黑体 CN Bold" panose="020B0800000000000000" charset="-122"/>
              </a:rPr>
              <a:t>高校宿舍安全管理系统的设计与实现</a:t>
            </a:r>
          </a:p>
        </p:txBody>
      </p:sp>
      <p:sp>
        <p:nvSpPr>
          <p:cNvPr id="49" name="文本框 48"/>
          <p:cNvSpPr txBox="1"/>
          <p:nvPr/>
        </p:nvSpPr>
        <p:spPr>
          <a:xfrm>
            <a:off x="2292739" y="4763230"/>
            <a:ext cx="1504950" cy="306705"/>
          </a:xfrm>
          <a:prstGeom prst="rect">
            <a:avLst/>
          </a:prstGeom>
          <a:noFill/>
        </p:spPr>
        <p:txBody>
          <a:bodyPr wrap="square" rtlCol="0">
            <a:spAutoFit/>
          </a:bodyPr>
          <a:lstStyle/>
          <a:p>
            <a:pPr algn="ctr"/>
            <a:r>
              <a:rPr lang="zh-CN" altLang="en-US" sz="1400" dirty="0">
                <a:solidFill>
                  <a:srgbClr val="000000"/>
                </a:solidFill>
                <a:latin typeface="思源黑体 CN Medium" panose="020B0600000000000000" charset="-122"/>
                <a:ea typeface="思源黑体 CN Medium" panose="020B0600000000000000" charset="-122"/>
              </a:rPr>
              <a:t>姓名：郭力宇</a:t>
            </a:r>
          </a:p>
        </p:txBody>
      </p:sp>
      <p:sp>
        <p:nvSpPr>
          <p:cNvPr id="51" name="文本框 50"/>
          <p:cNvSpPr txBox="1"/>
          <p:nvPr/>
        </p:nvSpPr>
        <p:spPr>
          <a:xfrm>
            <a:off x="5214299" y="4763230"/>
            <a:ext cx="1763395" cy="306705"/>
          </a:xfrm>
          <a:prstGeom prst="rect">
            <a:avLst/>
          </a:prstGeom>
          <a:noFill/>
        </p:spPr>
        <p:txBody>
          <a:bodyPr wrap="square" rtlCol="0">
            <a:spAutoFit/>
          </a:bodyPr>
          <a:lstStyle/>
          <a:p>
            <a:pPr algn="ctr"/>
            <a:r>
              <a:rPr lang="zh-CN" altLang="en-US" sz="1400" dirty="0">
                <a:solidFill>
                  <a:srgbClr val="000000"/>
                </a:solidFill>
                <a:latin typeface="思源黑体 CN Medium" panose="020B0600000000000000" charset="-122"/>
                <a:ea typeface="思源黑体 CN Medium" panose="020B0600000000000000" charset="-122"/>
              </a:rPr>
              <a:t>专业</a:t>
            </a:r>
            <a:r>
              <a:rPr lang="zh-CN" sz="1400" dirty="0">
                <a:solidFill>
                  <a:srgbClr val="000000"/>
                </a:solidFill>
                <a:latin typeface="思源黑体 CN Medium" panose="020B0600000000000000" charset="-122"/>
                <a:ea typeface="思源黑体 CN Medium" panose="020B0600000000000000" charset="-122"/>
              </a:rPr>
              <a:t>：</a:t>
            </a:r>
            <a:r>
              <a:rPr lang="zh-CN" altLang="en-US" sz="1400" dirty="0">
                <a:solidFill>
                  <a:srgbClr val="000000"/>
                </a:solidFill>
                <a:latin typeface="思源黑体 CN Medium" panose="020B0600000000000000" charset="-122"/>
                <a:ea typeface="思源黑体 CN Medium" panose="020B0600000000000000" charset="-122"/>
              </a:rPr>
              <a:t>软件工程</a:t>
            </a:r>
            <a:endParaRPr lang="zh-CN" sz="1400" dirty="0">
              <a:solidFill>
                <a:srgbClr val="000000"/>
              </a:solidFill>
              <a:latin typeface="思源黑体 CN Medium" panose="020B0600000000000000" charset="-122"/>
              <a:ea typeface="思源黑体 CN Medium" panose="020B0600000000000000" charset="-122"/>
            </a:endParaRPr>
          </a:p>
        </p:txBody>
      </p:sp>
      <p:sp>
        <p:nvSpPr>
          <p:cNvPr id="52" name="文本框 51"/>
          <p:cNvSpPr txBox="1"/>
          <p:nvPr/>
        </p:nvSpPr>
        <p:spPr>
          <a:xfrm>
            <a:off x="8174458" y="4763230"/>
            <a:ext cx="1874611" cy="307777"/>
          </a:xfrm>
          <a:prstGeom prst="rect">
            <a:avLst/>
          </a:prstGeom>
          <a:noFill/>
        </p:spPr>
        <p:txBody>
          <a:bodyPr wrap="square" rtlCol="0">
            <a:spAutoFit/>
          </a:bodyPr>
          <a:lstStyle/>
          <a:p>
            <a:pPr algn="ctr"/>
            <a:r>
              <a:rPr lang="zh-CN" sz="1400" dirty="0">
                <a:solidFill>
                  <a:srgbClr val="000000"/>
                </a:solidFill>
                <a:latin typeface="思源黑体 CN Medium" panose="020B0600000000000000" charset="-122"/>
                <a:ea typeface="思源黑体 CN Medium" panose="020B0600000000000000" charset="-122"/>
              </a:rPr>
              <a:t>指导老师：</a:t>
            </a:r>
            <a:r>
              <a:rPr lang="zh-CN" altLang="en-US" sz="1400" dirty="0">
                <a:solidFill>
                  <a:srgbClr val="000000"/>
                </a:solidFill>
                <a:latin typeface="思源黑体 CN Medium" panose="020B0600000000000000" charset="-122"/>
                <a:ea typeface="思源黑体 CN Medium" panose="020B0600000000000000" charset="-122"/>
              </a:rPr>
              <a:t>王健</a:t>
            </a:r>
            <a:r>
              <a:rPr lang="zh-CN" sz="1400" dirty="0">
                <a:solidFill>
                  <a:srgbClr val="000000"/>
                </a:solidFill>
                <a:latin typeface="思源黑体 CN Medium" panose="020B0600000000000000" charset="-122"/>
                <a:ea typeface="思源黑体 CN Medium" panose="020B0600000000000000" charset="-122"/>
              </a:rPr>
              <a:t>老师</a:t>
            </a:r>
          </a:p>
        </p:txBody>
      </p:sp>
      <p:pic>
        <p:nvPicPr>
          <p:cNvPr id="18" name="图片 17">
            <a:extLst>
              <a:ext uri="{FF2B5EF4-FFF2-40B4-BE49-F238E27FC236}">
                <a16:creationId xmlns:a16="http://schemas.microsoft.com/office/drawing/2014/main" id="{ECE0A51C-5C21-6033-BD16-6D48A3BCEF5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02957" y="1394041"/>
            <a:ext cx="1386084" cy="138608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plus(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randombar(horizontal)">
                                      <p:cBhvr>
                                        <p:cTn id="17" dur="500"/>
                                        <p:tgtEl>
                                          <p:spTgt spid="48"/>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5"/>
                                        </p:tgtEl>
                                        <p:attrNameLst>
                                          <p:attrName>style.visibility</p:attrName>
                                        </p:attrNameLst>
                                      </p:cBhvr>
                                      <p:to>
                                        <p:strVal val="visible"/>
                                      </p:to>
                                    </p:set>
                                    <p:animEffect transition="in" filter="barn(inVertical)">
                                      <p:cBhvr>
                                        <p:cTn id="22" dur="500"/>
                                        <p:tgtEl>
                                          <p:spTgt spid="45"/>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barn(inVertical)">
                                      <p:cBhvr>
                                        <p:cTn id="27" dur="500"/>
                                        <p:tgtEl>
                                          <p:spTgt spid="46"/>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47"/>
                                        </p:tgtEl>
                                        <p:attrNameLst>
                                          <p:attrName>style.visibility</p:attrName>
                                        </p:attrNameLst>
                                      </p:cBhvr>
                                      <p:to>
                                        <p:strVal val="visible"/>
                                      </p:to>
                                    </p:set>
                                    <p:animEffect transition="in" filter="barn(inVertical)">
                                      <p:cBhvr>
                                        <p:cTn id="32" dur="500"/>
                                        <p:tgtEl>
                                          <p:spTgt spid="47"/>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49"/>
                                        </p:tgtEl>
                                        <p:attrNameLst>
                                          <p:attrName>style.visibility</p:attrName>
                                        </p:attrNameLst>
                                      </p:cBhvr>
                                      <p:to>
                                        <p:strVal val="visible"/>
                                      </p:to>
                                    </p:set>
                                    <p:animEffect transition="in" filter="randombar(horizontal)">
                                      <p:cBhvr>
                                        <p:cTn id="37" dur="500"/>
                                        <p:tgtEl>
                                          <p:spTgt spid="49"/>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51"/>
                                        </p:tgtEl>
                                        <p:attrNameLst>
                                          <p:attrName>style.visibility</p:attrName>
                                        </p:attrNameLst>
                                      </p:cBhvr>
                                      <p:to>
                                        <p:strVal val="visible"/>
                                      </p:to>
                                    </p:set>
                                    <p:animEffect transition="in" filter="randombar(horizontal)">
                                      <p:cBhvr>
                                        <p:cTn id="42" dur="500"/>
                                        <p:tgtEl>
                                          <p:spTgt spid="51"/>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randombar(horizontal)">
                                      <p:cBhvr>
                                        <p:cTn id="47"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5" grpId="1" animBg="1"/>
      <p:bldP spid="46" grpId="0" bldLvl="0" animBg="1"/>
      <p:bldP spid="46" grpId="1" animBg="1"/>
      <p:bldP spid="47" grpId="0" bldLvl="0" animBg="1"/>
      <p:bldP spid="47" grpId="1" animBg="1"/>
      <p:bldP spid="6" grpId="0" animBg="1"/>
      <p:bldP spid="6" grpId="1" animBg="1"/>
      <p:bldP spid="48" grpId="0"/>
      <p:bldP spid="48" grpId="1"/>
      <p:bldP spid="49" grpId="0"/>
      <p:bldP spid="49" grpId="1"/>
      <p:bldP spid="51" grpId="0"/>
      <p:bldP spid="51" grpId="1"/>
      <p:bldP spid="52" grpId="0"/>
      <p:bldP spid="52"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sym typeface="+mn-ea"/>
                        </a:rPr>
                        <a:t>采取的技术</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5" name="矩形 4"/>
                    <p:cNvSpPr/>
                    <p:nvPr/>
                  </p:nvSpPr>
                  <p:spPr>
                    <a:xfrm>
                      <a:off x="10150" y="2450"/>
                      <a:ext cx="2660"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Technology adopted</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1"/>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03</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1" name="组合 40">
            <a:extLst>
              <a:ext uri="{FF2B5EF4-FFF2-40B4-BE49-F238E27FC236}">
                <a16:creationId xmlns:a16="http://schemas.microsoft.com/office/drawing/2014/main" id="{5BD13E37-287C-4EF2-A600-8C68DFED093B}"/>
              </a:ext>
            </a:extLst>
          </p:cNvPr>
          <p:cNvGrpSpPr/>
          <p:nvPr/>
        </p:nvGrpSpPr>
        <p:grpSpPr>
          <a:xfrm>
            <a:off x="1308407" y="2052391"/>
            <a:ext cx="4647829" cy="764407"/>
            <a:chOff x="1082136" y="2399490"/>
            <a:chExt cx="4647829" cy="764407"/>
          </a:xfrm>
        </p:grpSpPr>
        <p:sp>
          <p:nvSpPr>
            <p:cNvPr id="43" name="íṡľíḍè-Arrow: Chevron 31">
              <a:extLst>
                <a:ext uri="{FF2B5EF4-FFF2-40B4-BE49-F238E27FC236}">
                  <a16:creationId xmlns:a16="http://schemas.microsoft.com/office/drawing/2014/main" id="{EFE35C33-3303-A8A7-CDE0-54370F67400F}"/>
                </a:ext>
              </a:extLst>
            </p:cNvPr>
            <p:cNvSpPr/>
            <p:nvPr/>
          </p:nvSpPr>
          <p:spPr>
            <a:xfrm>
              <a:off x="4004431" y="2399490"/>
              <a:ext cx="1725534" cy="764407"/>
            </a:xfrm>
            <a:prstGeom prst="chevron">
              <a:avLst>
                <a:gd name="adj" fmla="val 41391"/>
              </a:avLst>
            </a:prstGeom>
            <a:solidFill>
              <a:srgbClr val="244C89"/>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44" name="íṡľíḍè-Arrow: Chevron 37">
              <a:extLst>
                <a:ext uri="{FF2B5EF4-FFF2-40B4-BE49-F238E27FC236}">
                  <a16:creationId xmlns:a16="http://schemas.microsoft.com/office/drawing/2014/main" id="{D0697845-7EFC-4513-DF9F-12A7D7535E52}"/>
                </a:ext>
              </a:extLst>
            </p:cNvPr>
            <p:cNvSpPr/>
            <p:nvPr/>
          </p:nvSpPr>
          <p:spPr>
            <a:xfrm>
              <a:off x="1082136" y="2399490"/>
              <a:ext cx="3243969" cy="764407"/>
            </a:xfrm>
            <a:prstGeom prst="chevron">
              <a:avLst>
                <a:gd name="adj" fmla="val 41391"/>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45" name="矩形 44">
              <a:extLst>
                <a:ext uri="{FF2B5EF4-FFF2-40B4-BE49-F238E27FC236}">
                  <a16:creationId xmlns:a16="http://schemas.microsoft.com/office/drawing/2014/main" id="{E8A3B474-E4FB-D790-3427-EAB509FECE94}"/>
                </a:ext>
              </a:extLst>
            </p:cNvPr>
            <p:cNvSpPr/>
            <p:nvPr/>
          </p:nvSpPr>
          <p:spPr>
            <a:xfrm>
              <a:off x="1372966" y="2510693"/>
              <a:ext cx="2680892" cy="517706"/>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b="1" dirty="0">
                  <a:solidFill>
                    <a:schemeClr val="tx1">
                      <a:lumMod val="65000"/>
                      <a:lumOff val="35000"/>
                    </a:schemeClr>
                  </a:solidFill>
                  <a:latin typeface="思源黑体" panose="020B0500000000000000" pitchFamily="34" charset="-122"/>
                  <a:ea typeface="思源黑体" panose="020B0500000000000000" pitchFamily="34" charset="-122"/>
                </a:rPr>
                <a:t>微信小程序：</a:t>
              </a:r>
              <a:r>
                <a:rPr lang="zh-CN" altLang="en-US" sz="1200" b="0" i="0" dirty="0">
                  <a:solidFill>
                    <a:srgbClr val="353535"/>
                  </a:solidFill>
                  <a:effectLst/>
                  <a:latin typeface="Helvetica Neue"/>
                </a:rPr>
                <a:t>在微信内被便捷地获取和传播，同时具有出色的使用体验</a:t>
              </a:r>
              <a:endParaRPr lang="zh-CN" altLang="en-US" sz="12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46" name="TextBox 26">
              <a:extLst>
                <a:ext uri="{FF2B5EF4-FFF2-40B4-BE49-F238E27FC236}">
                  <a16:creationId xmlns:a16="http://schemas.microsoft.com/office/drawing/2014/main" id="{527A02B4-D63E-938F-7566-4F3DD4BFEC7E}"/>
                </a:ext>
              </a:extLst>
            </p:cNvPr>
            <p:cNvSpPr txBox="1"/>
            <p:nvPr/>
          </p:nvSpPr>
          <p:spPr>
            <a:xfrm>
              <a:off x="4500856" y="2616820"/>
              <a:ext cx="782111" cy="338234"/>
            </a:xfrm>
            <a:prstGeom prst="rect">
              <a:avLst/>
            </a:prstGeom>
            <a:noFill/>
          </p:spPr>
          <p:txBody>
            <a:bodyPr wrap="square" lIns="0" tIns="0" rIns="0" bIns="0" rtlCol="0">
              <a:spAutoFit/>
            </a:bodyPr>
            <a:lstStyle/>
            <a:p>
              <a:pPr algn="ctr">
                <a:lnSpc>
                  <a:spcPct val="120000"/>
                </a:lnSpc>
              </a:pPr>
              <a:r>
                <a:rPr lang="zh-CN" altLang="en-US" sz="2000" b="1" dirty="0">
                  <a:solidFill>
                    <a:schemeClr val="bg1"/>
                  </a:solidFill>
                  <a:latin typeface="思源黑体" panose="020B0500000000000000" pitchFamily="34" charset="-122"/>
                  <a:ea typeface="思源黑体" panose="020B0500000000000000" pitchFamily="34" charset="-122"/>
                </a:rPr>
                <a:t>技术一</a:t>
              </a:r>
            </a:p>
          </p:txBody>
        </p:sp>
      </p:grpSp>
      <p:grpSp>
        <p:nvGrpSpPr>
          <p:cNvPr id="47" name="组合 46">
            <a:extLst>
              <a:ext uri="{FF2B5EF4-FFF2-40B4-BE49-F238E27FC236}">
                <a16:creationId xmlns:a16="http://schemas.microsoft.com/office/drawing/2014/main" id="{AF67D3B6-D2A2-5D53-2BAC-6257FAFA7838}"/>
              </a:ext>
            </a:extLst>
          </p:cNvPr>
          <p:cNvGrpSpPr/>
          <p:nvPr/>
        </p:nvGrpSpPr>
        <p:grpSpPr>
          <a:xfrm>
            <a:off x="1308407" y="3361924"/>
            <a:ext cx="4647829" cy="764407"/>
            <a:chOff x="1082136" y="3709023"/>
            <a:chExt cx="4647829" cy="764407"/>
          </a:xfrm>
        </p:grpSpPr>
        <p:sp>
          <p:nvSpPr>
            <p:cNvPr id="48" name="íṡľíḍè-Arrow: Chevron 31">
              <a:extLst>
                <a:ext uri="{FF2B5EF4-FFF2-40B4-BE49-F238E27FC236}">
                  <a16:creationId xmlns:a16="http://schemas.microsoft.com/office/drawing/2014/main" id="{C527AD9B-9C81-D94F-12B0-1E0FD9512345}"/>
                </a:ext>
              </a:extLst>
            </p:cNvPr>
            <p:cNvSpPr/>
            <p:nvPr/>
          </p:nvSpPr>
          <p:spPr>
            <a:xfrm>
              <a:off x="4004431" y="3709023"/>
              <a:ext cx="1725534" cy="764407"/>
            </a:xfrm>
            <a:prstGeom prst="chevron">
              <a:avLst>
                <a:gd name="adj" fmla="val 41391"/>
              </a:avLst>
            </a:prstGeom>
            <a:solidFill>
              <a:srgbClr val="244C89"/>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49" name="íṡľíḍè-Arrow: Chevron 37">
              <a:extLst>
                <a:ext uri="{FF2B5EF4-FFF2-40B4-BE49-F238E27FC236}">
                  <a16:creationId xmlns:a16="http://schemas.microsoft.com/office/drawing/2014/main" id="{651CF021-1DE2-4C32-0CB4-4C1244F4320D}"/>
                </a:ext>
              </a:extLst>
            </p:cNvPr>
            <p:cNvSpPr/>
            <p:nvPr/>
          </p:nvSpPr>
          <p:spPr>
            <a:xfrm>
              <a:off x="1082136" y="3709023"/>
              <a:ext cx="3243969" cy="764407"/>
            </a:xfrm>
            <a:prstGeom prst="chevron">
              <a:avLst>
                <a:gd name="adj" fmla="val 41391"/>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50" name="矩形 49">
              <a:extLst>
                <a:ext uri="{FF2B5EF4-FFF2-40B4-BE49-F238E27FC236}">
                  <a16:creationId xmlns:a16="http://schemas.microsoft.com/office/drawing/2014/main" id="{A0B8C26A-B708-CD23-7B5A-DB8C362B1D65}"/>
                </a:ext>
              </a:extLst>
            </p:cNvPr>
            <p:cNvSpPr/>
            <p:nvPr/>
          </p:nvSpPr>
          <p:spPr>
            <a:xfrm>
              <a:off x="1372966" y="3806904"/>
              <a:ext cx="2766867" cy="517386"/>
            </a:xfrm>
            <a:prstGeom prst="rect">
              <a:avLst/>
            </a:prstGeom>
          </p:spPr>
          <p:txBody>
            <a:bodyPr wrap="square">
              <a:spAutoFit/>
              <a:scene3d>
                <a:camera prst="orthographicFront"/>
                <a:lightRig rig="threePt" dir="t"/>
              </a:scene3d>
              <a:sp3d contourW="12700"/>
            </a:bodyPr>
            <a:lstStyle/>
            <a:p>
              <a:pPr>
                <a:lnSpc>
                  <a:spcPct val="120000"/>
                </a:lnSpc>
              </a:pPr>
              <a:r>
                <a:rPr lang="en-US" altLang="zh-CN" sz="1200" b="1" dirty="0" err="1">
                  <a:solidFill>
                    <a:schemeClr val="tx1">
                      <a:lumMod val="65000"/>
                      <a:lumOff val="35000"/>
                    </a:schemeClr>
                  </a:solidFill>
                  <a:latin typeface="思源黑体" panose="020B0500000000000000" pitchFamily="34" charset="-122"/>
                  <a:ea typeface="思源黑体" panose="020B0500000000000000" pitchFamily="34" charset="-122"/>
                </a:rPr>
                <a:t>SpringBoot</a:t>
              </a:r>
              <a:r>
                <a:rPr lang="zh-CN" altLang="en-US" sz="1200" b="1" dirty="0">
                  <a:solidFill>
                    <a:schemeClr val="tx1">
                      <a:lumMod val="65000"/>
                      <a:lumOff val="35000"/>
                    </a:schemeClr>
                  </a:solidFill>
                  <a:latin typeface="思源黑体" panose="020B0500000000000000" pitchFamily="34" charset="-122"/>
                  <a:ea typeface="思源黑体" panose="020B0500000000000000" pitchFamily="34" charset="-122"/>
                </a:rPr>
                <a:t>框架：</a:t>
              </a:r>
              <a:r>
                <a:rPr lang="zh-CN" altLang="en-US" sz="1200" dirty="0">
                  <a:solidFill>
                    <a:srgbClr val="353535"/>
                  </a:solidFill>
                  <a:latin typeface="Helvetica Neue"/>
                </a:rPr>
                <a:t>可以简化新</a:t>
              </a:r>
              <a:r>
                <a:rPr lang="en-US" altLang="zh-CN" sz="1200" dirty="0">
                  <a:solidFill>
                    <a:srgbClr val="353535"/>
                  </a:solidFill>
                  <a:latin typeface="Helvetica Neue"/>
                </a:rPr>
                <a:t>Spring</a:t>
              </a:r>
              <a:r>
                <a:rPr lang="zh-CN" altLang="en-US" sz="1200" dirty="0">
                  <a:solidFill>
                    <a:srgbClr val="353535"/>
                  </a:solidFill>
                  <a:latin typeface="Helvetica Neue"/>
                </a:rPr>
                <a:t>应用的初始化搭建以及开发过程</a:t>
              </a:r>
            </a:p>
          </p:txBody>
        </p:sp>
        <p:sp>
          <p:nvSpPr>
            <p:cNvPr id="51" name="TextBox 26">
              <a:extLst>
                <a:ext uri="{FF2B5EF4-FFF2-40B4-BE49-F238E27FC236}">
                  <a16:creationId xmlns:a16="http://schemas.microsoft.com/office/drawing/2014/main" id="{4FFA2FEE-4E16-00BC-3D53-BF322AF27548}"/>
                </a:ext>
              </a:extLst>
            </p:cNvPr>
            <p:cNvSpPr txBox="1"/>
            <p:nvPr/>
          </p:nvSpPr>
          <p:spPr>
            <a:xfrm>
              <a:off x="4500856" y="3922311"/>
              <a:ext cx="782111" cy="338041"/>
            </a:xfrm>
            <a:prstGeom prst="rect">
              <a:avLst/>
            </a:prstGeom>
            <a:noFill/>
          </p:spPr>
          <p:txBody>
            <a:bodyPr wrap="square" lIns="0" tIns="0" rIns="0" bIns="0" rtlCol="0">
              <a:spAutoFit/>
            </a:bodyPr>
            <a:lstStyle/>
            <a:p>
              <a:pPr algn="ctr">
                <a:lnSpc>
                  <a:spcPct val="120000"/>
                </a:lnSpc>
              </a:pPr>
              <a:r>
                <a:rPr lang="zh-CN" altLang="en-US" sz="2000" b="1" dirty="0">
                  <a:solidFill>
                    <a:schemeClr val="bg1"/>
                  </a:solidFill>
                  <a:latin typeface="思源黑体" panose="020B0500000000000000" pitchFamily="34" charset="-122"/>
                  <a:ea typeface="思源黑体" panose="020B0500000000000000" pitchFamily="34" charset="-122"/>
                </a:rPr>
                <a:t>技术二</a:t>
              </a:r>
            </a:p>
          </p:txBody>
        </p:sp>
      </p:grpSp>
      <p:grpSp>
        <p:nvGrpSpPr>
          <p:cNvPr id="52" name="组合 51">
            <a:extLst>
              <a:ext uri="{FF2B5EF4-FFF2-40B4-BE49-F238E27FC236}">
                <a16:creationId xmlns:a16="http://schemas.microsoft.com/office/drawing/2014/main" id="{C02ADF0A-C7AF-03CC-0541-DB650A8678FA}"/>
              </a:ext>
            </a:extLst>
          </p:cNvPr>
          <p:cNvGrpSpPr/>
          <p:nvPr/>
        </p:nvGrpSpPr>
        <p:grpSpPr>
          <a:xfrm>
            <a:off x="1308407" y="4671456"/>
            <a:ext cx="4647829" cy="834687"/>
            <a:chOff x="1082136" y="5018555"/>
            <a:chExt cx="4647829" cy="834687"/>
          </a:xfrm>
        </p:grpSpPr>
        <p:sp>
          <p:nvSpPr>
            <p:cNvPr id="77" name="íṡľíḍè-Arrow: Chevron 31">
              <a:extLst>
                <a:ext uri="{FF2B5EF4-FFF2-40B4-BE49-F238E27FC236}">
                  <a16:creationId xmlns:a16="http://schemas.microsoft.com/office/drawing/2014/main" id="{3415EA5C-47FB-E7FC-497D-A04632E24EBD}"/>
                </a:ext>
              </a:extLst>
            </p:cNvPr>
            <p:cNvSpPr/>
            <p:nvPr/>
          </p:nvSpPr>
          <p:spPr>
            <a:xfrm>
              <a:off x="4004431" y="5018555"/>
              <a:ext cx="1725534" cy="764407"/>
            </a:xfrm>
            <a:prstGeom prst="chevron">
              <a:avLst>
                <a:gd name="adj" fmla="val 41391"/>
              </a:avLst>
            </a:prstGeom>
            <a:solidFill>
              <a:srgbClr val="244C89"/>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78" name="íṡľíḍè-Arrow: Chevron 37">
              <a:extLst>
                <a:ext uri="{FF2B5EF4-FFF2-40B4-BE49-F238E27FC236}">
                  <a16:creationId xmlns:a16="http://schemas.microsoft.com/office/drawing/2014/main" id="{3D6B1BE9-3F8C-8D47-03B6-A5C2BA5CD621}"/>
                </a:ext>
              </a:extLst>
            </p:cNvPr>
            <p:cNvSpPr/>
            <p:nvPr/>
          </p:nvSpPr>
          <p:spPr>
            <a:xfrm>
              <a:off x="1082136" y="5018555"/>
              <a:ext cx="3243969" cy="764407"/>
            </a:xfrm>
            <a:prstGeom prst="chevron">
              <a:avLst>
                <a:gd name="adj" fmla="val 41391"/>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79" name="矩形 78">
              <a:extLst>
                <a:ext uri="{FF2B5EF4-FFF2-40B4-BE49-F238E27FC236}">
                  <a16:creationId xmlns:a16="http://schemas.microsoft.com/office/drawing/2014/main" id="{B6045F44-9175-6063-A9D3-0B5289ECC330}"/>
                </a:ext>
              </a:extLst>
            </p:cNvPr>
            <p:cNvSpPr/>
            <p:nvPr/>
          </p:nvSpPr>
          <p:spPr>
            <a:xfrm>
              <a:off x="1372966" y="5116437"/>
              <a:ext cx="2766867" cy="736805"/>
            </a:xfrm>
            <a:prstGeom prst="rect">
              <a:avLst/>
            </a:prstGeom>
          </p:spPr>
          <p:txBody>
            <a:bodyPr wrap="square">
              <a:spAutoFit/>
              <a:scene3d>
                <a:camera prst="orthographicFront"/>
                <a:lightRig rig="threePt" dir="t"/>
              </a:scene3d>
              <a:sp3d contourW="12700"/>
            </a:bodyPr>
            <a:lstStyle/>
            <a:p>
              <a:pPr>
                <a:lnSpc>
                  <a:spcPct val="120000"/>
                </a:lnSpc>
              </a:pPr>
              <a:r>
                <a:rPr lang="en-US" altLang="zh-CN" sz="1200" b="1" dirty="0">
                  <a:solidFill>
                    <a:schemeClr val="tx1">
                      <a:lumMod val="65000"/>
                      <a:lumOff val="35000"/>
                    </a:schemeClr>
                  </a:solidFill>
                  <a:latin typeface="思源黑体" panose="020B0500000000000000" pitchFamily="34" charset="-122"/>
                  <a:ea typeface="思源黑体" panose="020B0500000000000000" pitchFamily="34" charset="-122"/>
                </a:rPr>
                <a:t>Mybatis</a:t>
              </a:r>
              <a:r>
                <a:rPr lang="zh-CN" altLang="en-US" sz="1200" b="1" dirty="0">
                  <a:solidFill>
                    <a:schemeClr val="tx1">
                      <a:lumMod val="65000"/>
                      <a:lumOff val="35000"/>
                    </a:schemeClr>
                  </a:solidFill>
                  <a:latin typeface="思源黑体" panose="020B0500000000000000" pitchFamily="34" charset="-122"/>
                  <a:ea typeface="思源黑体" panose="020B0500000000000000" pitchFamily="34" charset="-122"/>
                </a:rPr>
                <a:t>框架：</a:t>
              </a:r>
              <a:r>
                <a:rPr lang="zh-CN" altLang="en-US" sz="1200" dirty="0">
                  <a:solidFill>
                    <a:srgbClr val="353535"/>
                  </a:solidFill>
                  <a:latin typeface="Helvetica Neue"/>
                </a:rPr>
                <a:t>基于</a:t>
              </a:r>
              <a:r>
                <a:rPr lang="en-US" altLang="zh-CN" sz="1200" dirty="0">
                  <a:solidFill>
                    <a:srgbClr val="353535"/>
                  </a:solidFill>
                  <a:latin typeface="Helvetica Neue"/>
                </a:rPr>
                <a:t>Java</a:t>
              </a:r>
              <a:r>
                <a:rPr lang="zh-CN" altLang="en-US" sz="1200" dirty="0">
                  <a:solidFill>
                    <a:srgbClr val="353535"/>
                  </a:solidFill>
                  <a:latin typeface="Helvetica Neue"/>
                </a:rPr>
                <a:t>的持久层框架为简化开发、提高效率而生</a:t>
              </a:r>
            </a:p>
            <a:p>
              <a:pPr>
                <a:lnSpc>
                  <a:spcPct val="120000"/>
                </a:lnSpc>
              </a:pPr>
              <a:endParaRPr lang="zh-CN" altLang="en-US" sz="1200" dirty="0">
                <a:solidFill>
                  <a:srgbClr val="353535"/>
                </a:solidFill>
                <a:latin typeface="Helvetica Neue"/>
              </a:endParaRPr>
            </a:p>
          </p:txBody>
        </p:sp>
        <p:sp>
          <p:nvSpPr>
            <p:cNvPr id="80" name="TextBox 26">
              <a:extLst>
                <a:ext uri="{FF2B5EF4-FFF2-40B4-BE49-F238E27FC236}">
                  <a16:creationId xmlns:a16="http://schemas.microsoft.com/office/drawing/2014/main" id="{DF39BB7D-C7D3-42C2-4BFA-3B7D749BFD8B}"/>
                </a:ext>
              </a:extLst>
            </p:cNvPr>
            <p:cNvSpPr txBox="1"/>
            <p:nvPr/>
          </p:nvSpPr>
          <p:spPr>
            <a:xfrm>
              <a:off x="4500856" y="5227802"/>
              <a:ext cx="782111" cy="338041"/>
            </a:xfrm>
            <a:prstGeom prst="rect">
              <a:avLst/>
            </a:prstGeom>
            <a:noFill/>
          </p:spPr>
          <p:txBody>
            <a:bodyPr wrap="square" lIns="0" tIns="0" rIns="0" bIns="0" rtlCol="0">
              <a:spAutoFit/>
            </a:bodyPr>
            <a:lstStyle/>
            <a:p>
              <a:pPr algn="ctr">
                <a:lnSpc>
                  <a:spcPct val="120000"/>
                </a:lnSpc>
              </a:pPr>
              <a:r>
                <a:rPr lang="zh-CN" altLang="en-US" sz="2000" b="1" dirty="0">
                  <a:solidFill>
                    <a:schemeClr val="bg1"/>
                  </a:solidFill>
                  <a:latin typeface="思源黑体" panose="020B0500000000000000" pitchFamily="34" charset="-122"/>
                  <a:ea typeface="思源黑体" panose="020B0500000000000000" pitchFamily="34" charset="-122"/>
                </a:rPr>
                <a:t>技术三</a:t>
              </a:r>
            </a:p>
          </p:txBody>
        </p:sp>
      </p:grpSp>
      <p:grpSp>
        <p:nvGrpSpPr>
          <p:cNvPr id="81" name="组合 80">
            <a:extLst>
              <a:ext uri="{FF2B5EF4-FFF2-40B4-BE49-F238E27FC236}">
                <a16:creationId xmlns:a16="http://schemas.microsoft.com/office/drawing/2014/main" id="{A7620382-3E09-9C8B-275D-1E2C7A8E75B7}"/>
              </a:ext>
            </a:extLst>
          </p:cNvPr>
          <p:cNvGrpSpPr/>
          <p:nvPr/>
        </p:nvGrpSpPr>
        <p:grpSpPr>
          <a:xfrm>
            <a:off x="6196019" y="2052391"/>
            <a:ext cx="4647830" cy="764407"/>
            <a:chOff x="5969748" y="2399490"/>
            <a:chExt cx="4647830" cy="764407"/>
          </a:xfrm>
        </p:grpSpPr>
        <p:sp>
          <p:nvSpPr>
            <p:cNvPr id="82" name="íṡľíḍè-Arrow: Chevron 31">
              <a:extLst>
                <a:ext uri="{FF2B5EF4-FFF2-40B4-BE49-F238E27FC236}">
                  <a16:creationId xmlns:a16="http://schemas.microsoft.com/office/drawing/2014/main" id="{CCE3FD03-01AC-9F6A-1DA8-8B2706674C72}"/>
                </a:ext>
              </a:extLst>
            </p:cNvPr>
            <p:cNvSpPr/>
            <p:nvPr/>
          </p:nvSpPr>
          <p:spPr>
            <a:xfrm>
              <a:off x="8892044" y="2399490"/>
              <a:ext cx="1725534" cy="764407"/>
            </a:xfrm>
            <a:prstGeom prst="chevron">
              <a:avLst>
                <a:gd name="adj" fmla="val 41391"/>
              </a:avLst>
            </a:prstGeom>
            <a:solidFill>
              <a:srgbClr val="244C89"/>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83" name="íṡľíḍè-Arrow: Chevron 37">
              <a:extLst>
                <a:ext uri="{FF2B5EF4-FFF2-40B4-BE49-F238E27FC236}">
                  <a16:creationId xmlns:a16="http://schemas.microsoft.com/office/drawing/2014/main" id="{3DBA97EE-254C-1904-410E-124C66FD4F54}"/>
                </a:ext>
              </a:extLst>
            </p:cNvPr>
            <p:cNvSpPr/>
            <p:nvPr/>
          </p:nvSpPr>
          <p:spPr>
            <a:xfrm>
              <a:off x="5969748" y="2399490"/>
              <a:ext cx="3243969" cy="764407"/>
            </a:xfrm>
            <a:prstGeom prst="chevron">
              <a:avLst>
                <a:gd name="adj" fmla="val 41391"/>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84" name="矩形 83">
              <a:extLst>
                <a:ext uri="{FF2B5EF4-FFF2-40B4-BE49-F238E27FC236}">
                  <a16:creationId xmlns:a16="http://schemas.microsoft.com/office/drawing/2014/main" id="{6455CD48-AE20-448A-C508-F5287D32D637}"/>
                </a:ext>
              </a:extLst>
            </p:cNvPr>
            <p:cNvSpPr/>
            <p:nvPr/>
          </p:nvSpPr>
          <p:spPr>
            <a:xfrm>
              <a:off x="6296293" y="2510693"/>
              <a:ext cx="2788919" cy="516423"/>
            </a:xfrm>
            <a:prstGeom prst="rect">
              <a:avLst/>
            </a:prstGeom>
          </p:spPr>
          <p:txBody>
            <a:bodyPr wrap="square">
              <a:spAutoFit/>
              <a:scene3d>
                <a:camera prst="orthographicFront"/>
                <a:lightRig rig="threePt" dir="t"/>
              </a:scene3d>
              <a:sp3d contourW="12700"/>
            </a:bodyPr>
            <a:lstStyle/>
            <a:p>
              <a:pPr>
                <a:lnSpc>
                  <a:spcPct val="120000"/>
                </a:lnSpc>
              </a:pPr>
              <a:r>
                <a:rPr lang="en-US" altLang="zh-CN" sz="1200" b="1" dirty="0">
                  <a:solidFill>
                    <a:schemeClr val="tx1">
                      <a:lumMod val="65000"/>
                      <a:lumOff val="35000"/>
                    </a:schemeClr>
                  </a:solidFill>
                  <a:latin typeface="思源黑体" panose="020B0500000000000000" pitchFamily="34" charset="-122"/>
                  <a:ea typeface="思源黑体" panose="020B0500000000000000" pitchFamily="34" charset="-122"/>
                </a:rPr>
                <a:t>uni-app</a:t>
              </a:r>
              <a:r>
                <a:rPr lang="zh-CN" altLang="en-US" sz="1200" b="1" dirty="0">
                  <a:solidFill>
                    <a:schemeClr val="tx1">
                      <a:lumMod val="65000"/>
                      <a:lumOff val="35000"/>
                    </a:schemeClr>
                  </a:solidFill>
                  <a:latin typeface="思源黑体" panose="020B0500000000000000" pitchFamily="34" charset="-122"/>
                  <a:ea typeface="思源黑体" panose="020B0500000000000000" pitchFamily="34" charset="-122"/>
                </a:rPr>
                <a:t>框架：</a:t>
              </a:r>
              <a:r>
                <a:rPr lang="zh-CN" altLang="en-US" sz="1200" b="0" i="0" dirty="0">
                  <a:effectLst/>
                  <a:latin typeface="+mn-ea"/>
                </a:rPr>
                <a:t>使用 </a:t>
              </a:r>
              <a:r>
                <a:rPr lang="en-US" altLang="zh-CN" sz="1200" dirty="0">
                  <a:latin typeface="+mn-ea"/>
                </a:rPr>
                <a:t>Vue</a:t>
              </a:r>
              <a:r>
                <a:rPr lang="zh-CN" altLang="en-US" sz="1200" b="0" i="0" dirty="0">
                  <a:effectLst/>
                  <a:latin typeface="+mn-ea"/>
                </a:rPr>
                <a:t>开发，开发者编写一套代码，就可打包成多平台。</a:t>
              </a:r>
              <a:endParaRPr lang="zh-CN" altLang="en-US" sz="1200" dirty="0">
                <a:latin typeface="+mn-ea"/>
              </a:endParaRPr>
            </a:p>
          </p:txBody>
        </p:sp>
        <p:sp>
          <p:nvSpPr>
            <p:cNvPr id="85" name="TextBox 26">
              <a:extLst>
                <a:ext uri="{FF2B5EF4-FFF2-40B4-BE49-F238E27FC236}">
                  <a16:creationId xmlns:a16="http://schemas.microsoft.com/office/drawing/2014/main" id="{5A3669AA-797D-C0E6-5473-DD3E23E50C60}"/>
                </a:ext>
              </a:extLst>
            </p:cNvPr>
            <p:cNvSpPr txBox="1"/>
            <p:nvPr/>
          </p:nvSpPr>
          <p:spPr>
            <a:xfrm>
              <a:off x="9416429" y="2616820"/>
              <a:ext cx="782111" cy="338041"/>
            </a:xfrm>
            <a:prstGeom prst="rect">
              <a:avLst/>
            </a:prstGeom>
            <a:noFill/>
          </p:spPr>
          <p:txBody>
            <a:bodyPr wrap="square" lIns="0" tIns="0" rIns="0" bIns="0" rtlCol="0">
              <a:spAutoFit/>
            </a:bodyPr>
            <a:lstStyle/>
            <a:p>
              <a:pPr algn="ctr">
                <a:lnSpc>
                  <a:spcPct val="120000"/>
                </a:lnSpc>
              </a:pPr>
              <a:r>
                <a:rPr lang="zh-CN" altLang="en-US" sz="2000" b="1" dirty="0">
                  <a:solidFill>
                    <a:schemeClr val="bg1"/>
                  </a:solidFill>
                  <a:latin typeface="思源黑体" panose="020B0500000000000000" pitchFamily="34" charset="-122"/>
                  <a:ea typeface="思源黑体" panose="020B0500000000000000" pitchFamily="34" charset="-122"/>
                </a:rPr>
                <a:t>技术四</a:t>
              </a:r>
            </a:p>
          </p:txBody>
        </p:sp>
      </p:grpSp>
      <p:grpSp>
        <p:nvGrpSpPr>
          <p:cNvPr id="86" name="组合 85">
            <a:extLst>
              <a:ext uri="{FF2B5EF4-FFF2-40B4-BE49-F238E27FC236}">
                <a16:creationId xmlns:a16="http://schemas.microsoft.com/office/drawing/2014/main" id="{CA0732D9-FBD9-33B4-04C1-D6A2B6908C6E}"/>
              </a:ext>
            </a:extLst>
          </p:cNvPr>
          <p:cNvGrpSpPr/>
          <p:nvPr/>
        </p:nvGrpSpPr>
        <p:grpSpPr>
          <a:xfrm>
            <a:off x="6196019" y="3361924"/>
            <a:ext cx="4647830" cy="836225"/>
            <a:chOff x="5969748" y="3709023"/>
            <a:chExt cx="4647830" cy="836225"/>
          </a:xfrm>
        </p:grpSpPr>
        <p:sp>
          <p:nvSpPr>
            <p:cNvPr id="87" name="íṡľíḍè-Arrow: Chevron 31">
              <a:extLst>
                <a:ext uri="{FF2B5EF4-FFF2-40B4-BE49-F238E27FC236}">
                  <a16:creationId xmlns:a16="http://schemas.microsoft.com/office/drawing/2014/main" id="{DA317CC8-E0B4-6B0B-03A9-4D7A56CCF59A}"/>
                </a:ext>
              </a:extLst>
            </p:cNvPr>
            <p:cNvSpPr/>
            <p:nvPr/>
          </p:nvSpPr>
          <p:spPr>
            <a:xfrm>
              <a:off x="8892044" y="3709023"/>
              <a:ext cx="1725534" cy="764407"/>
            </a:xfrm>
            <a:prstGeom prst="chevron">
              <a:avLst>
                <a:gd name="adj" fmla="val 41391"/>
              </a:avLst>
            </a:prstGeom>
            <a:solidFill>
              <a:srgbClr val="244C89"/>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88" name="íṡľíḍè-Arrow: Chevron 37">
              <a:extLst>
                <a:ext uri="{FF2B5EF4-FFF2-40B4-BE49-F238E27FC236}">
                  <a16:creationId xmlns:a16="http://schemas.microsoft.com/office/drawing/2014/main" id="{F34BFB4F-D071-33AD-34E4-8F867C79694B}"/>
                </a:ext>
              </a:extLst>
            </p:cNvPr>
            <p:cNvSpPr/>
            <p:nvPr/>
          </p:nvSpPr>
          <p:spPr>
            <a:xfrm>
              <a:off x="5969748" y="3709023"/>
              <a:ext cx="3243969" cy="764407"/>
            </a:xfrm>
            <a:prstGeom prst="chevron">
              <a:avLst>
                <a:gd name="adj" fmla="val 41391"/>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89" name="矩形 88">
              <a:extLst>
                <a:ext uri="{FF2B5EF4-FFF2-40B4-BE49-F238E27FC236}">
                  <a16:creationId xmlns:a16="http://schemas.microsoft.com/office/drawing/2014/main" id="{E4C49792-9024-B881-6047-6A410D056117}"/>
                </a:ext>
              </a:extLst>
            </p:cNvPr>
            <p:cNvSpPr/>
            <p:nvPr/>
          </p:nvSpPr>
          <p:spPr>
            <a:xfrm>
              <a:off x="6296293" y="3806904"/>
              <a:ext cx="2701097" cy="738344"/>
            </a:xfrm>
            <a:prstGeom prst="rect">
              <a:avLst/>
            </a:prstGeom>
          </p:spPr>
          <p:txBody>
            <a:bodyPr wrap="square">
              <a:spAutoFit/>
              <a:scene3d>
                <a:camera prst="orthographicFront"/>
                <a:lightRig rig="threePt" dir="t"/>
              </a:scene3d>
              <a:sp3d contourW="12700"/>
            </a:bodyPr>
            <a:lstStyle/>
            <a:p>
              <a:pPr>
                <a:lnSpc>
                  <a:spcPct val="120000"/>
                </a:lnSpc>
              </a:pPr>
              <a:r>
                <a:rPr lang="en-US" altLang="zh-CN" sz="1200" b="1" dirty="0">
                  <a:solidFill>
                    <a:schemeClr val="tx1">
                      <a:lumMod val="65000"/>
                      <a:lumOff val="35000"/>
                    </a:schemeClr>
                  </a:solidFill>
                  <a:latin typeface="思源黑体" panose="020B0500000000000000" pitchFamily="34" charset="-122"/>
                  <a:ea typeface="思源黑体" panose="020B0500000000000000" pitchFamily="34" charset="-122"/>
                </a:rPr>
                <a:t>Vue</a:t>
              </a:r>
              <a:r>
                <a:rPr lang="zh-CN" altLang="en-US" sz="1200" b="1" dirty="0">
                  <a:solidFill>
                    <a:schemeClr val="tx1">
                      <a:lumMod val="65000"/>
                      <a:lumOff val="35000"/>
                    </a:schemeClr>
                  </a:solidFill>
                  <a:latin typeface="思源黑体" panose="020B0500000000000000" pitchFamily="34" charset="-122"/>
                  <a:ea typeface="思源黑体" panose="020B0500000000000000" pitchFamily="34" charset="-122"/>
                </a:rPr>
                <a:t>框架：</a:t>
              </a:r>
              <a:r>
                <a:rPr lang="zh-CN" altLang="en-US" sz="1200" dirty="0">
                  <a:solidFill>
                    <a:srgbClr val="353535"/>
                  </a:solidFill>
                  <a:latin typeface="Helvetica Neue"/>
                </a:rPr>
                <a:t>一套构建用户界面的渐进式前端，</a:t>
              </a:r>
              <a:r>
                <a:rPr lang="en-US" altLang="zh-CN" sz="1200" dirty="0">
                  <a:solidFill>
                    <a:srgbClr val="353535"/>
                  </a:solidFill>
                  <a:latin typeface="Helvetica Neue"/>
                </a:rPr>
                <a:t>Vue </a:t>
              </a:r>
              <a:r>
                <a:rPr lang="zh-CN" altLang="en-US" sz="1200" dirty="0">
                  <a:solidFill>
                    <a:srgbClr val="353535"/>
                  </a:solidFill>
                  <a:latin typeface="Helvetica Neue"/>
                </a:rPr>
                <a:t>的核心库只关注视图层</a:t>
              </a:r>
            </a:p>
            <a:p>
              <a:pPr>
                <a:lnSpc>
                  <a:spcPct val="120000"/>
                </a:lnSpc>
              </a:pPr>
              <a:endParaRPr lang="zh-CN" altLang="en-US" sz="1200" b="1"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90" name="TextBox 26">
              <a:extLst>
                <a:ext uri="{FF2B5EF4-FFF2-40B4-BE49-F238E27FC236}">
                  <a16:creationId xmlns:a16="http://schemas.microsoft.com/office/drawing/2014/main" id="{804CA26B-0A85-FB5F-3E1A-5D11DD0C0739}"/>
                </a:ext>
              </a:extLst>
            </p:cNvPr>
            <p:cNvSpPr txBox="1"/>
            <p:nvPr/>
          </p:nvSpPr>
          <p:spPr>
            <a:xfrm>
              <a:off x="9416429" y="3922311"/>
              <a:ext cx="782111" cy="338041"/>
            </a:xfrm>
            <a:prstGeom prst="rect">
              <a:avLst/>
            </a:prstGeom>
            <a:noFill/>
          </p:spPr>
          <p:txBody>
            <a:bodyPr wrap="square" lIns="0" tIns="0" rIns="0" bIns="0" rtlCol="0">
              <a:spAutoFit/>
            </a:bodyPr>
            <a:lstStyle/>
            <a:p>
              <a:pPr algn="ctr">
                <a:lnSpc>
                  <a:spcPct val="120000"/>
                </a:lnSpc>
              </a:pPr>
              <a:r>
                <a:rPr lang="zh-CN" altLang="en-US" sz="2000" b="1" dirty="0">
                  <a:solidFill>
                    <a:schemeClr val="bg1"/>
                  </a:solidFill>
                  <a:latin typeface="思源黑体" panose="020B0500000000000000" pitchFamily="34" charset="-122"/>
                  <a:ea typeface="思源黑体" panose="020B0500000000000000" pitchFamily="34" charset="-122"/>
                </a:rPr>
                <a:t>技术五</a:t>
              </a:r>
            </a:p>
          </p:txBody>
        </p:sp>
      </p:grpSp>
      <p:grpSp>
        <p:nvGrpSpPr>
          <p:cNvPr id="91" name="组合 90">
            <a:extLst>
              <a:ext uri="{FF2B5EF4-FFF2-40B4-BE49-F238E27FC236}">
                <a16:creationId xmlns:a16="http://schemas.microsoft.com/office/drawing/2014/main" id="{250C811D-35F9-7324-DEF2-88D5CBCA7BFD}"/>
              </a:ext>
            </a:extLst>
          </p:cNvPr>
          <p:cNvGrpSpPr/>
          <p:nvPr/>
        </p:nvGrpSpPr>
        <p:grpSpPr>
          <a:xfrm>
            <a:off x="6196019" y="4671456"/>
            <a:ext cx="4647830" cy="764407"/>
            <a:chOff x="5969748" y="5018555"/>
            <a:chExt cx="4647830" cy="764407"/>
          </a:xfrm>
        </p:grpSpPr>
        <p:sp>
          <p:nvSpPr>
            <p:cNvPr id="92" name="íṡľíḍè-Arrow: Chevron 31">
              <a:extLst>
                <a:ext uri="{FF2B5EF4-FFF2-40B4-BE49-F238E27FC236}">
                  <a16:creationId xmlns:a16="http://schemas.microsoft.com/office/drawing/2014/main" id="{F18FDC9B-C847-819F-7850-288FDF74835E}"/>
                </a:ext>
              </a:extLst>
            </p:cNvPr>
            <p:cNvSpPr/>
            <p:nvPr/>
          </p:nvSpPr>
          <p:spPr>
            <a:xfrm>
              <a:off x="8892044" y="5018555"/>
              <a:ext cx="1725534" cy="764407"/>
            </a:xfrm>
            <a:prstGeom prst="chevron">
              <a:avLst>
                <a:gd name="adj" fmla="val 41391"/>
              </a:avLst>
            </a:prstGeom>
            <a:solidFill>
              <a:srgbClr val="244C89"/>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93" name="íṡľíḍè-Arrow: Chevron 37">
              <a:extLst>
                <a:ext uri="{FF2B5EF4-FFF2-40B4-BE49-F238E27FC236}">
                  <a16:creationId xmlns:a16="http://schemas.microsoft.com/office/drawing/2014/main" id="{5E80AAE9-E903-F180-1017-F0C1F456A577}"/>
                </a:ext>
              </a:extLst>
            </p:cNvPr>
            <p:cNvSpPr/>
            <p:nvPr/>
          </p:nvSpPr>
          <p:spPr>
            <a:xfrm>
              <a:off x="5969748" y="5018555"/>
              <a:ext cx="3243969" cy="764407"/>
            </a:xfrm>
            <a:prstGeom prst="chevron">
              <a:avLst>
                <a:gd name="adj" fmla="val 41391"/>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pPr>
              <a:endParaRPr sz="1015"/>
            </a:p>
          </p:txBody>
        </p:sp>
        <p:sp>
          <p:nvSpPr>
            <p:cNvPr id="94" name="矩形 93">
              <a:extLst>
                <a:ext uri="{FF2B5EF4-FFF2-40B4-BE49-F238E27FC236}">
                  <a16:creationId xmlns:a16="http://schemas.microsoft.com/office/drawing/2014/main" id="{F843BFE4-0FDF-877B-4910-80EC700A5CF9}"/>
                </a:ext>
              </a:extLst>
            </p:cNvPr>
            <p:cNvSpPr/>
            <p:nvPr/>
          </p:nvSpPr>
          <p:spPr>
            <a:xfrm>
              <a:off x="6296293" y="5116437"/>
              <a:ext cx="2788919" cy="517386"/>
            </a:xfrm>
            <a:prstGeom prst="rect">
              <a:avLst/>
            </a:prstGeom>
          </p:spPr>
          <p:txBody>
            <a:bodyPr wrap="square">
              <a:spAutoFit/>
              <a:scene3d>
                <a:camera prst="orthographicFront"/>
                <a:lightRig rig="threePt" dir="t"/>
              </a:scene3d>
              <a:sp3d contourW="12700"/>
            </a:bodyPr>
            <a:lstStyle/>
            <a:p>
              <a:pPr>
                <a:lnSpc>
                  <a:spcPct val="120000"/>
                </a:lnSpc>
              </a:pPr>
              <a:r>
                <a:rPr lang="en-US" altLang="zh-CN" sz="1200" b="1" dirty="0">
                  <a:solidFill>
                    <a:schemeClr val="tx1">
                      <a:lumMod val="65000"/>
                      <a:lumOff val="35000"/>
                    </a:schemeClr>
                  </a:solidFill>
                  <a:latin typeface="思源黑体" panose="020B0500000000000000" pitchFamily="34" charset="-122"/>
                  <a:ea typeface="思源黑体" panose="020B0500000000000000" pitchFamily="34" charset="-122"/>
                </a:rPr>
                <a:t>Shiro</a:t>
              </a:r>
              <a:r>
                <a:rPr lang="zh-CN" altLang="en-US" sz="1200" b="1" dirty="0">
                  <a:solidFill>
                    <a:schemeClr val="tx1">
                      <a:lumMod val="65000"/>
                      <a:lumOff val="35000"/>
                    </a:schemeClr>
                  </a:solidFill>
                  <a:latin typeface="思源黑体" panose="020B0500000000000000" pitchFamily="34" charset="-122"/>
                  <a:ea typeface="思源黑体" panose="020B0500000000000000" pitchFamily="34" charset="-122"/>
                </a:rPr>
                <a:t>安全框架：</a:t>
              </a:r>
              <a:r>
                <a:rPr lang="zh-CN" altLang="en-US" sz="1200" b="0" i="0" dirty="0">
                  <a:solidFill>
                    <a:srgbClr val="333333"/>
                  </a:solidFill>
                  <a:effectLst/>
                  <a:latin typeface="Helvetica Neue"/>
                </a:rPr>
                <a:t>执行身份验证、授权、密码</a:t>
              </a:r>
              <a:r>
                <a:rPr lang="zh-CN" altLang="en-US" sz="1200" dirty="0">
                  <a:solidFill>
                    <a:srgbClr val="333333"/>
                  </a:solidFill>
                  <a:latin typeface="Helvetica Neue"/>
                </a:rPr>
                <a:t>加密等安全操作</a:t>
              </a:r>
              <a:endParaRPr lang="zh-CN" altLang="en-US" sz="1200" b="1"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95" name="TextBox 26">
              <a:extLst>
                <a:ext uri="{FF2B5EF4-FFF2-40B4-BE49-F238E27FC236}">
                  <a16:creationId xmlns:a16="http://schemas.microsoft.com/office/drawing/2014/main" id="{044FE22D-530C-3190-6960-E234378C2997}"/>
                </a:ext>
              </a:extLst>
            </p:cNvPr>
            <p:cNvSpPr txBox="1"/>
            <p:nvPr/>
          </p:nvSpPr>
          <p:spPr>
            <a:xfrm>
              <a:off x="9416429" y="5227802"/>
              <a:ext cx="782111" cy="338041"/>
            </a:xfrm>
            <a:prstGeom prst="rect">
              <a:avLst/>
            </a:prstGeom>
            <a:noFill/>
          </p:spPr>
          <p:txBody>
            <a:bodyPr wrap="square" lIns="0" tIns="0" rIns="0" bIns="0" rtlCol="0">
              <a:spAutoFit/>
            </a:bodyPr>
            <a:lstStyle/>
            <a:p>
              <a:pPr algn="ctr">
                <a:lnSpc>
                  <a:spcPct val="120000"/>
                </a:lnSpc>
              </a:pPr>
              <a:r>
                <a:rPr lang="zh-CN" altLang="en-US" sz="2000" b="1" dirty="0">
                  <a:solidFill>
                    <a:schemeClr val="bg1"/>
                  </a:solidFill>
                  <a:latin typeface="思源黑体" panose="020B0500000000000000" pitchFamily="34" charset="-122"/>
                  <a:ea typeface="思源黑体" panose="020B0500000000000000" pitchFamily="34" charset="-122"/>
                </a:rPr>
                <a:t>技术六</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500" fill="hold"/>
                                        <p:tgtEl>
                                          <p:spTgt spid="41"/>
                                        </p:tgtEl>
                                        <p:attrNameLst>
                                          <p:attrName>ppt_x</p:attrName>
                                        </p:attrNameLst>
                                      </p:cBhvr>
                                      <p:tavLst>
                                        <p:tav tm="0">
                                          <p:val>
                                            <p:strVal val="0-#ppt_w/2"/>
                                          </p:val>
                                        </p:tav>
                                        <p:tav tm="100000">
                                          <p:val>
                                            <p:strVal val="#ppt_x"/>
                                          </p:val>
                                        </p:tav>
                                      </p:tavLst>
                                    </p:anim>
                                    <p:anim calcmode="lin" valueType="num">
                                      <p:cBhvr additive="base">
                                        <p:cTn id="12" dur="500" fill="hold"/>
                                        <p:tgtEl>
                                          <p:spTgt spid="41"/>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fill="hold" nodeType="afterEffect">
                                  <p:stCondLst>
                                    <p:cond delay="0"/>
                                  </p:stCondLst>
                                  <p:childTnLst>
                                    <p:set>
                                      <p:cBhvr>
                                        <p:cTn id="15" dur="1" fill="hold">
                                          <p:stCondLst>
                                            <p:cond delay="0"/>
                                          </p:stCondLst>
                                        </p:cTn>
                                        <p:tgtEl>
                                          <p:spTgt spid="47"/>
                                        </p:tgtEl>
                                        <p:attrNameLst>
                                          <p:attrName>style.visibility</p:attrName>
                                        </p:attrNameLst>
                                      </p:cBhvr>
                                      <p:to>
                                        <p:strVal val="visible"/>
                                      </p:to>
                                    </p:set>
                                    <p:anim calcmode="lin" valueType="num">
                                      <p:cBhvr additive="base">
                                        <p:cTn id="16" dur="500" fill="hold"/>
                                        <p:tgtEl>
                                          <p:spTgt spid="47"/>
                                        </p:tgtEl>
                                        <p:attrNameLst>
                                          <p:attrName>ppt_x</p:attrName>
                                        </p:attrNameLst>
                                      </p:cBhvr>
                                      <p:tavLst>
                                        <p:tav tm="0">
                                          <p:val>
                                            <p:strVal val="0-#ppt_w/2"/>
                                          </p:val>
                                        </p:tav>
                                        <p:tav tm="100000">
                                          <p:val>
                                            <p:strVal val="#ppt_x"/>
                                          </p:val>
                                        </p:tav>
                                      </p:tavLst>
                                    </p:anim>
                                    <p:anim calcmode="lin" valueType="num">
                                      <p:cBhvr additive="base">
                                        <p:cTn id="17" dur="500" fill="hold"/>
                                        <p:tgtEl>
                                          <p:spTgt spid="4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fill="hold" nodeType="afterEffect">
                                  <p:stCondLst>
                                    <p:cond delay="0"/>
                                  </p:stCondLst>
                                  <p:childTnLst>
                                    <p:set>
                                      <p:cBhvr>
                                        <p:cTn id="20" dur="1" fill="hold">
                                          <p:stCondLst>
                                            <p:cond delay="0"/>
                                          </p:stCondLst>
                                        </p:cTn>
                                        <p:tgtEl>
                                          <p:spTgt spid="52"/>
                                        </p:tgtEl>
                                        <p:attrNameLst>
                                          <p:attrName>style.visibility</p:attrName>
                                        </p:attrNameLst>
                                      </p:cBhvr>
                                      <p:to>
                                        <p:strVal val="visible"/>
                                      </p:to>
                                    </p:set>
                                    <p:anim calcmode="lin" valueType="num">
                                      <p:cBhvr additive="base">
                                        <p:cTn id="21" dur="500" fill="hold"/>
                                        <p:tgtEl>
                                          <p:spTgt spid="52"/>
                                        </p:tgtEl>
                                        <p:attrNameLst>
                                          <p:attrName>ppt_x</p:attrName>
                                        </p:attrNameLst>
                                      </p:cBhvr>
                                      <p:tavLst>
                                        <p:tav tm="0">
                                          <p:val>
                                            <p:strVal val="0-#ppt_w/2"/>
                                          </p:val>
                                        </p:tav>
                                        <p:tav tm="100000">
                                          <p:val>
                                            <p:strVal val="#ppt_x"/>
                                          </p:val>
                                        </p:tav>
                                      </p:tavLst>
                                    </p:anim>
                                    <p:anim calcmode="lin" valueType="num">
                                      <p:cBhvr additive="base">
                                        <p:cTn id="22" dur="500" fill="hold"/>
                                        <p:tgtEl>
                                          <p:spTgt spid="5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fill="hold" nodeType="afterEffect">
                                  <p:stCondLst>
                                    <p:cond delay="0"/>
                                  </p:stCondLst>
                                  <p:childTnLst>
                                    <p:set>
                                      <p:cBhvr>
                                        <p:cTn id="25" dur="1" fill="hold">
                                          <p:stCondLst>
                                            <p:cond delay="0"/>
                                          </p:stCondLst>
                                        </p:cTn>
                                        <p:tgtEl>
                                          <p:spTgt spid="81"/>
                                        </p:tgtEl>
                                        <p:attrNameLst>
                                          <p:attrName>style.visibility</p:attrName>
                                        </p:attrNameLst>
                                      </p:cBhvr>
                                      <p:to>
                                        <p:strVal val="visible"/>
                                      </p:to>
                                    </p:set>
                                    <p:anim calcmode="lin" valueType="num">
                                      <p:cBhvr additive="base">
                                        <p:cTn id="26" dur="500" fill="hold"/>
                                        <p:tgtEl>
                                          <p:spTgt spid="81"/>
                                        </p:tgtEl>
                                        <p:attrNameLst>
                                          <p:attrName>ppt_x</p:attrName>
                                        </p:attrNameLst>
                                      </p:cBhvr>
                                      <p:tavLst>
                                        <p:tav tm="0">
                                          <p:val>
                                            <p:strVal val="0-#ppt_w/2"/>
                                          </p:val>
                                        </p:tav>
                                        <p:tav tm="100000">
                                          <p:val>
                                            <p:strVal val="#ppt_x"/>
                                          </p:val>
                                        </p:tav>
                                      </p:tavLst>
                                    </p:anim>
                                    <p:anim calcmode="lin" valueType="num">
                                      <p:cBhvr additive="base">
                                        <p:cTn id="27" dur="500" fill="hold"/>
                                        <p:tgtEl>
                                          <p:spTgt spid="81"/>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8" fill="hold" nodeType="afterEffect">
                                  <p:stCondLst>
                                    <p:cond delay="0"/>
                                  </p:stCondLst>
                                  <p:childTnLst>
                                    <p:set>
                                      <p:cBhvr>
                                        <p:cTn id="30" dur="1" fill="hold">
                                          <p:stCondLst>
                                            <p:cond delay="0"/>
                                          </p:stCondLst>
                                        </p:cTn>
                                        <p:tgtEl>
                                          <p:spTgt spid="86"/>
                                        </p:tgtEl>
                                        <p:attrNameLst>
                                          <p:attrName>style.visibility</p:attrName>
                                        </p:attrNameLst>
                                      </p:cBhvr>
                                      <p:to>
                                        <p:strVal val="visible"/>
                                      </p:to>
                                    </p:set>
                                    <p:anim calcmode="lin" valueType="num">
                                      <p:cBhvr additive="base">
                                        <p:cTn id="31" dur="500" fill="hold"/>
                                        <p:tgtEl>
                                          <p:spTgt spid="86"/>
                                        </p:tgtEl>
                                        <p:attrNameLst>
                                          <p:attrName>ppt_x</p:attrName>
                                        </p:attrNameLst>
                                      </p:cBhvr>
                                      <p:tavLst>
                                        <p:tav tm="0">
                                          <p:val>
                                            <p:strVal val="0-#ppt_w/2"/>
                                          </p:val>
                                        </p:tav>
                                        <p:tav tm="100000">
                                          <p:val>
                                            <p:strVal val="#ppt_x"/>
                                          </p:val>
                                        </p:tav>
                                      </p:tavLst>
                                    </p:anim>
                                    <p:anim calcmode="lin" valueType="num">
                                      <p:cBhvr additive="base">
                                        <p:cTn id="32" dur="500" fill="hold"/>
                                        <p:tgtEl>
                                          <p:spTgt spid="86"/>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8" fill="hold" nodeType="afterEffect">
                                  <p:stCondLst>
                                    <p:cond delay="0"/>
                                  </p:stCondLst>
                                  <p:childTnLst>
                                    <p:set>
                                      <p:cBhvr>
                                        <p:cTn id="35" dur="1" fill="hold">
                                          <p:stCondLst>
                                            <p:cond delay="0"/>
                                          </p:stCondLst>
                                        </p:cTn>
                                        <p:tgtEl>
                                          <p:spTgt spid="91"/>
                                        </p:tgtEl>
                                        <p:attrNameLst>
                                          <p:attrName>style.visibility</p:attrName>
                                        </p:attrNameLst>
                                      </p:cBhvr>
                                      <p:to>
                                        <p:strVal val="visible"/>
                                      </p:to>
                                    </p:set>
                                    <p:anim calcmode="lin" valueType="num">
                                      <p:cBhvr additive="base">
                                        <p:cTn id="36" dur="500" fill="hold"/>
                                        <p:tgtEl>
                                          <p:spTgt spid="91"/>
                                        </p:tgtEl>
                                        <p:attrNameLst>
                                          <p:attrName>ppt_x</p:attrName>
                                        </p:attrNameLst>
                                      </p:cBhvr>
                                      <p:tavLst>
                                        <p:tav tm="0">
                                          <p:val>
                                            <p:strVal val="0-#ppt_w/2"/>
                                          </p:val>
                                        </p:tav>
                                        <p:tav tm="100000">
                                          <p:val>
                                            <p:strVal val="#ppt_x"/>
                                          </p:val>
                                        </p:tav>
                                      </p:tavLst>
                                    </p:anim>
                                    <p:anim calcmode="lin" valueType="num">
                                      <p:cBhvr additive="base">
                                        <p:cTn id="37" dur="500" fill="hold"/>
                                        <p:tgtEl>
                                          <p:spTgt spid="9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椭圆 44"/>
          <p:cNvSpPr/>
          <p:nvPr/>
        </p:nvSpPr>
        <p:spPr>
          <a:xfrm>
            <a:off x="-1323340" y="-1804670"/>
            <a:ext cx="4044950" cy="404495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1329035" y="2240280"/>
            <a:ext cx="1938020" cy="193802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11910" y="6296025"/>
            <a:ext cx="1271270" cy="127127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7805" y="227965"/>
            <a:ext cx="11756390" cy="6402070"/>
          </a:xfrm>
          <a:prstGeom prst="rect">
            <a:avLst/>
          </a:prstGeom>
          <a:noFill/>
          <a:ln w="762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672465" y="390525"/>
            <a:ext cx="10847070" cy="6046470"/>
            <a:chOff x="1059" y="691"/>
            <a:chExt cx="17082" cy="9522"/>
          </a:xfrm>
        </p:grpSpPr>
        <p:sp>
          <p:nvSpPr>
            <p:cNvPr id="24" name="文本框 23"/>
            <p:cNvSpPr txBox="1"/>
            <p:nvPr/>
          </p:nvSpPr>
          <p:spPr>
            <a:xfrm>
              <a:off x="1059" y="691"/>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sp>
          <p:nvSpPr>
            <p:cNvPr id="25" name="文本框 24"/>
            <p:cNvSpPr txBox="1"/>
            <p:nvPr/>
          </p:nvSpPr>
          <p:spPr>
            <a:xfrm>
              <a:off x="1059" y="9779"/>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grpSp>
      <p:sp>
        <p:nvSpPr>
          <p:cNvPr id="48" name="文本框 47"/>
          <p:cNvSpPr txBox="1"/>
          <p:nvPr>
            <p:custDataLst>
              <p:tags r:id="rId1"/>
            </p:custDataLst>
          </p:nvPr>
        </p:nvSpPr>
        <p:spPr>
          <a:xfrm>
            <a:off x="5069205" y="1577975"/>
            <a:ext cx="2052955" cy="1861185"/>
          </a:xfrm>
          <a:prstGeom prst="rect">
            <a:avLst/>
          </a:prstGeom>
          <a:noFill/>
        </p:spPr>
        <p:txBody>
          <a:bodyPr wrap="square" rtlCol="0">
            <a:spAutoFit/>
          </a:bodyPr>
          <a:lstStyle/>
          <a:p>
            <a:pPr algn="ctr"/>
            <a:r>
              <a:rPr lang="en-US" altLang="zh-CN" sz="11500">
                <a:latin typeface="思源黑体 CN Bold" panose="020B0800000000000000" charset="-122"/>
                <a:ea typeface="思源黑体 CN Bold" panose="020B0800000000000000" charset="-122"/>
              </a:rPr>
              <a:t>04</a:t>
            </a:r>
          </a:p>
        </p:txBody>
      </p:sp>
      <p:sp>
        <p:nvSpPr>
          <p:cNvPr id="3" name="文本框 2"/>
          <p:cNvSpPr txBox="1"/>
          <p:nvPr/>
        </p:nvSpPr>
        <p:spPr>
          <a:xfrm>
            <a:off x="5234305" y="3033395"/>
            <a:ext cx="1685925" cy="922020"/>
          </a:xfrm>
          <a:prstGeom prst="rect">
            <a:avLst/>
          </a:prstGeom>
          <a:noFill/>
        </p:spPr>
        <p:txBody>
          <a:bodyPr wrap="square" rtlCol="0">
            <a:spAutoFit/>
          </a:bodyPr>
          <a:lstStyle/>
          <a:p>
            <a:pPr algn="dist"/>
            <a:r>
              <a:rPr lang="en-US" altLang="zh-CN" sz="5400">
                <a:solidFill>
                  <a:schemeClr val="tx1"/>
                </a:solidFill>
                <a:latin typeface="思源黑体 CN Bold" panose="020B0800000000000000" charset="-122"/>
                <a:ea typeface="思源黑体 CN Bold" panose="020B0800000000000000" charset="-122"/>
              </a:rPr>
              <a:t>Part</a:t>
            </a:r>
          </a:p>
        </p:txBody>
      </p:sp>
      <p:sp>
        <p:nvSpPr>
          <p:cNvPr id="30" name="文本框 29"/>
          <p:cNvSpPr txBox="1"/>
          <p:nvPr/>
        </p:nvSpPr>
        <p:spPr>
          <a:xfrm>
            <a:off x="4636135" y="4399280"/>
            <a:ext cx="2919730" cy="521970"/>
          </a:xfrm>
          <a:prstGeom prst="rect">
            <a:avLst/>
          </a:prstGeom>
          <a:noFill/>
        </p:spPr>
        <p:txBody>
          <a:bodyPr wrap="square" rtlCol="0">
            <a:spAutoFit/>
          </a:bodyPr>
          <a:lstStyle/>
          <a:p>
            <a:pPr algn="ctr"/>
            <a:r>
              <a:rPr lang="zh-CN" altLang="en-US" sz="2800" b="1" dirty="0">
                <a:solidFill>
                  <a:srgbClr val="000000"/>
                </a:solidFill>
                <a:latin typeface="思源黑体 CN Medium" panose="020B0600000000000000" charset="-122"/>
                <a:ea typeface="思源黑体 CN Medium" panose="020B0600000000000000" charset="-122"/>
                <a:sym typeface="+mn-ea"/>
              </a:rPr>
              <a:t>成果展示</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65" name="矩形 64"/>
          <p:cNvSpPr/>
          <p:nvPr/>
        </p:nvSpPr>
        <p:spPr>
          <a:xfrm>
            <a:off x="5244006" y="4879271"/>
            <a:ext cx="1703351" cy="276999"/>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plus(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barn(inVertical)">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barn(inVertical)">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barn(inVertical)">
                                      <p:cBhvr>
                                        <p:cTn id="27" dur="500"/>
                                        <p:tgtEl>
                                          <p:spTgt spid="47"/>
                                        </p:tgtEl>
                                      </p:cBhvr>
                                    </p:animEffect>
                                  </p:childTnLst>
                                </p:cTn>
                              </p:par>
                            </p:childTnLst>
                          </p:cTn>
                        </p:par>
                      </p:childTnLst>
                    </p:cTn>
                  </p:par>
                  <p:par>
                    <p:cTn id="28" fill="hold">
                      <p:stCondLst>
                        <p:cond delay="indefinite"/>
                      </p:stCondLst>
                      <p:childTnLst>
                        <p:par>
                          <p:cTn id="29" fill="hold">
                            <p:stCondLst>
                              <p:cond delay="0"/>
                            </p:stCondLst>
                            <p:childTnLst>
                              <p:par>
                                <p:cTn id="30" presetID="41" presetClass="entr" presetSubtype="0" fill="hold" grpId="0" nodeType="clickEffect">
                                  <p:stCondLst>
                                    <p:cond delay="0"/>
                                  </p:stCondLst>
                                  <p:iterate type="lt">
                                    <p:tmPct val="10000"/>
                                  </p:iterate>
                                  <p:childTnLst>
                                    <p:set>
                                      <p:cBhvr>
                                        <p:cTn id="31" dur="1" fill="hold">
                                          <p:stCondLst>
                                            <p:cond delay="0"/>
                                          </p:stCondLst>
                                        </p:cTn>
                                        <p:tgtEl>
                                          <p:spTgt spid="3"/>
                                        </p:tgtEl>
                                        <p:attrNameLst>
                                          <p:attrName>style.visibility</p:attrName>
                                        </p:attrNameLst>
                                      </p:cBhvr>
                                      <p:to>
                                        <p:strVal val="visible"/>
                                      </p:to>
                                    </p:set>
                                    <p:anim calcmode="lin" valueType="num">
                                      <p:cBhvr>
                                        <p:cTn id="32"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
                                        </p:tgtEl>
                                        <p:attrNameLst>
                                          <p:attrName>ppt_y</p:attrName>
                                        </p:attrNameLst>
                                      </p:cBhvr>
                                      <p:tavLst>
                                        <p:tav tm="0">
                                          <p:val>
                                            <p:strVal val="#ppt_y"/>
                                          </p:val>
                                        </p:tav>
                                        <p:tav tm="100000">
                                          <p:val>
                                            <p:strVal val="#ppt_y"/>
                                          </p:val>
                                        </p:tav>
                                      </p:tavLst>
                                    </p:anim>
                                    <p:anim calcmode="lin" valueType="num">
                                      <p:cBhvr>
                                        <p:cTn id="34"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dissolve">
                                      <p:cBhvr>
                                        <p:cTn id="45" dur="500"/>
                                        <p:tgtEl>
                                          <p:spTgt spid="30"/>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randombar(horizontal)">
                                      <p:cBhvr>
                                        <p:cTn id="5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5" grpId="1" animBg="1"/>
      <p:bldP spid="46" grpId="0" bldLvl="0" animBg="1"/>
      <p:bldP spid="46" grpId="1" animBg="1"/>
      <p:bldP spid="47" grpId="0" bldLvl="0" animBg="1"/>
      <p:bldP spid="47" grpId="1" animBg="1"/>
      <p:bldP spid="6" grpId="0" bldLvl="0" animBg="1"/>
      <p:bldP spid="6" grpId="1" animBg="1"/>
      <p:bldP spid="48" grpId="0"/>
      <p:bldP spid="48" grpId="1"/>
      <p:bldP spid="3" grpId="0"/>
      <p:bldP spid="3" grpId="1"/>
      <p:bldP spid="30" grpId="0"/>
      <p:bldP spid="30" grpId="1"/>
      <p:bldP spid="65" grpId="0"/>
      <p:bldP spid="65"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成果展示</a:t>
                      </a: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2"/>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31" cy="1212"/>
                </a:xfrm>
                <a:prstGeom prst="rect">
                  <a:avLst/>
                </a:prstGeom>
              </p:spPr>
              <p:txBody>
                <a:bodyPr wrap="none">
                  <a:spAutoFit/>
                </a:bodyPr>
                <a:lstStyle/>
                <a:p>
                  <a:r>
                    <a:rPr lang="en-US" sz="4400" dirty="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 name="#29467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a:grpSpLocks noChangeAspect="1"/>
          </p:cNvGrpSpPr>
          <p:nvPr>
            <p:custDataLst>
              <p:tags r:id="rId1"/>
            </p:custDataLst>
          </p:nvPr>
        </p:nvGrpSpPr>
        <p:grpSpPr>
          <a:xfrm>
            <a:off x="1" y="2073148"/>
            <a:ext cx="7123176" cy="3143504"/>
            <a:chOff x="1" y="1895348"/>
            <a:chExt cx="7123176" cy="3143504"/>
          </a:xfrm>
        </p:grpSpPr>
        <p:sp>
          <p:nvSpPr>
            <p:cNvPr id="17" name="í$ḻídè"/>
            <p:cNvSpPr/>
            <p:nvPr/>
          </p:nvSpPr>
          <p:spPr>
            <a:xfrm>
              <a:off x="1" y="1895348"/>
              <a:ext cx="7123176" cy="3143504"/>
            </a:xfrm>
            <a:prstGeom prst="rect">
              <a:avLst/>
            </a:prstGeom>
            <a:gradFill flip="none" rotWithShape="1">
              <a:gsLst>
                <a:gs pos="0">
                  <a:schemeClr val="bg1">
                    <a:alpha val="0"/>
                  </a:schemeClr>
                </a:gs>
                <a:gs pos="100000">
                  <a:schemeClr val="bg1">
                    <a:lumMod val="95000"/>
                    <a:alpha val="80000"/>
                  </a:schemeClr>
                </a:gs>
              </a:gsLst>
              <a:lin ang="0" scaled="1"/>
              <a:tileRect/>
            </a:gra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sp>
          <p:nvSpPr>
            <p:cNvPr id="18" name="ïşlíďe"/>
            <p:cNvSpPr/>
            <p:nvPr/>
          </p:nvSpPr>
          <p:spPr>
            <a:xfrm>
              <a:off x="6967728" y="1895348"/>
              <a:ext cx="155448" cy="3143504"/>
            </a:xfrm>
            <a:prstGeom prst="rect">
              <a:avLst/>
            </a:prstGeom>
            <a:solidFill>
              <a:srgbClr val="1B5187"/>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grpSp>
      <p:sp>
        <p:nvSpPr>
          <p:cNvPr id="23" name="矩形 22"/>
          <p:cNvSpPr/>
          <p:nvPr/>
        </p:nvSpPr>
        <p:spPr>
          <a:xfrm>
            <a:off x="1083310" y="3005999"/>
            <a:ext cx="4711182" cy="1363065"/>
          </a:xfrm>
          <a:prstGeom prst="rect">
            <a:avLst/>
          </a:prstGeom>
        </p:spPr>
        <p:txBody>
          <a:bodyPr wrap="square">
            <a:spAutoFit/>
          </a:bodyPr>
          <a:lstStyle/>
          <a:p>
            <a:pPr algn="just">
              <a:lnSpc>
                <a:spcPct val="120000"/>
              </a:lnSpc>
            </a:pPr>
            <a:r>
              <a:rPr lang="zh-CN" altLang="en-US" sz="1400" dirty="0"/>
              <a:t>宿舍管理员以及老师登录次系统的小程序端时，其可以查看每个宿舍存在的安全问题并且他们有权限添加宿舍存在的安全问题，并可拍下照片留下存在问题的详细图。当宿舍管理员或是老师对对应宿舍添加完安全问题后，宿舍长登录自己宿舍的账号即可看到宿舍存在的问题。</a:t>
            </a:r>
            <a:endParaRPr lang="en-US" altLang="zh-CN" sz="1050" dirty="0">
              <a:solidFill>
                <a:schemeClr val="tx1">
                  <a:lumMod val="65000"/>
                  <a:lumOff val="35000"/>
                </a:schemeClr>
              </a:solidFill>
              <a:latin typeface="思源黑体" panose="020B0500000000000000" pitchFamily="34" charset="-122"/>
              <a:ea typeface="思源黑体" panose="020B0500000000000000" pitchFamily="34" charset="-122"/>
            </a:endParaRPr>
          </a:p>
        </p:txBody>
      </p:sp>
      <p:pic>
        <p:nvPicPr>
          <p:cNvPr id="6" name="图片 5">
            <a:extLst>
              <a:ext uri="{FF2B5EF4-FFF2-40B4-BE49-F238E27FC236}">
                <a16:creationId xmlns:a16="http://schemas.microsoft.com/office/drawing/2014/main" id="{7C827D19-F520-E63A-8520-EB8A20B4EF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21610" y="576075"/>
            <a:ext cx="2919729" cy="5180871"/>
          </a:xfrm>
          <a:prstGeom prst="rect">
            <a:avLst/>
          </a:prstGeom>
        </p:spPr>
      </p:pic>
      <p:pic>
        <p:nvPicPr>
          <p:cNvPr id="13" name="图片 12">
            <a:extLst>
              <a:ext uri="{FF2B5EF4-FFF2-40B4-BE49-F238E27FC236}">
                <a16:creationId xmlns:a16="http://schemas.microsoft.com/office/drawing/2014/main" id="{9345CF67-1BE8-DB43-31E1-3F728B3670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02194" y="576917"/>
            <a:ext cx="2919728" cy="5214324"/>
          </a:xfrm>
          <a:prstGeom prst="rect">
            <a:avLst/>
          </a:prstGeom>
        </p:spPr>
      </p:pic>
      <p:sp>
        <p:nvSpPr>
          <p:cNvPr id="30" name="文本框 29">
            <a:extLst>
              <a:ext uri="{FF2B5EF4-FFF2-40B4-BE49-F238E27FC236}">
                <a16:creationId xmlns:a16="http://schemas.microsoft.com/office/drawing/2014/main" id="{2658CEFE-B151-A403-0E97-EF0F47B068E8}"/>
              </a:ext>
            </a:extLst>
          </p:cNvPr>
          <p:cNvSpPr txBox="1"/>
          <p:nvPr/>
        </p:nvSpPr>
        <p:spPr>
          <a:xfrm>
            <a:off x="1079500" y="2412048"/>
            <a:ext cx="2685415" cy="460375"/>
          </a:xfrm>
          <a:prstGeom prst="rect">
            <a:avLst/>
          </a:prstGeom>
          <a:noFill/>
        </p:spPr>
        <p:txBody>
          <a:bodyPr wrap="square" rtlCol="0">
            <a:spAutoFit/>
          </a:bodyPr>
          <a:lstStyle/>
          <a:p>
            <a:pPr algn="l"/>
            <a:r>
              <a:rPr lang="zh-CN" altLang="en-US" sz="2400" b="1" spc="300" dirty="0">
                <a:solidFill>
                  <a:srgbClr val="000000"/>
                </a:solidFill>
                <a:latin typeface="思源黑体 CN Medium" panose="020B0600000000000000" charset="-122"/>
                <a:ea typeface="思源黑体 CN Medium" panose="020B0600000000000000" charset="-122"/>
                <a:sym typeface="+mn-ea"/>
              </a:rPr>
              <a:t>安全检查</a:t>
            </a:r>
          </a:p>
        </p:txBody>
      </p:sp>
    </p:spTree>
    <p:extLst>
      <p:ext uri="{BB962C8B-B14F-4D97-AF65-F5344CB8AC3E}">
        <p14:creationId xmlns:p14="http://schemas.microsoft.com/office/powerpoint/2010/main" val="3403641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par>
                                <p:cTn id="24" presetID="10" presetClass="entr" presetSubtype="0" fill="hold"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3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成果展示</a:t>
                      </a: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2"/>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31" cy="1212"/>
                </a:xfrm>
                <a:prstGeom prst="rect">
                  <a:avLst/>
                </a:prstGeom>
              </p:spPr>
              <p:txBody>
                <a:bodyPr wrap="none">
                  <a:spAutoFit/>
                </a:bodyPr>
                <a:lstStyle/>
                <a:p>
                  <a:r>
                    <a:rPr lang="en-US" sz="4400" dirty="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 name="#29467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a:grpSpLocks noChangeAspect="1"/>
          </p:cNvGrpSpPr>
          <p:nvPr>
            <p:custDataLst>
              <p:tags r:id="rId1"/>
            </p:custDataLst>
          </p:nvPr>
        </p:nvGrpSpPr>
        <p:grpSpPr>
          <a:xfrm>
            <a:off x="1" y="2073148"/>
            <a:ext cx="7123176" cy="3143504"/>
            <a:chOff x="1" y="1895348"/>
            <a:chExt cx="7123176" cy="3143504"/>
          </a:xfrm>
        </p:grpSpPr>
        <p:sp>
          <p:nvSpPr>
            <p:cNvPr id="17" name="í$ḻídè"/>
            <p:cNvSpPr/>
            <p:nvPr/>
          </p:nvSpPr>
          <p:spPr>
            <a:xfrm>
              <a:off x="1" y="1895348"/>
              <a:ext cx="7123176" cy="3143504"/>
            </a:xfrm>
            <a:prstGeom prst="rect">
              <a:avLst/>
            </a:prstGeom>
            <a:gradFill flip="none" rotWithShape="1">
              <a:gsLst>
                <a:gs pos="0">
                  <a:schemeClr val="bg1">
                    <a:alpha val="0"/>
                  </a:schemeClr>
                </a:gs>
                <a:gs pos="100000">
                  <a:schemeClr val="bg1">
                    <a:lumMod val="95000"/>
                    <a:alpha val="80000"/>
                  </a:schemeClr>
                </a:gs>
              </a:gsLst>
              <a:lin ang="0" scaled="1"/>
              <a:tileRect/>
            </a:gra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sp>
          <p:nvSpPr>
            <p:cNvPr id="18" name="ïşlíďe"/>
            <p:cNvSpPr/>
            <p:nvPr/>
          </p:nvSpPr>
          <p:spPr>
            <a:xfrm>
              <a:off x="6967728" y="1895348"/>
              <a:ext cx="155448" cy="3143504"/>
            </a:xfrm>
            <a:prstGeom prst="rect">
              <a:avLst/>
            </a:prstGeom>
            <a:solidFill>
              <a:srgbClr val="1B5187"/>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grpSp>
      <p:sp>
        <p:nvSpPr>
          <p:cNvPr id="23" name="矩形 22"/>
          <p:cNvSpPr/>
          <p:nvPr/>
        </p:nvSpPr>
        <p:spPr>
          <a:xfrm>
            <a:off x="1083310" y="3005999"/>
            <a:ext cx="4711182" cy="1363065"/>
          </a:xfrm>
          <a:prstGeom prst="rect">
            <a:avLst/>
          </a:prstGeom>
        </p:spPr>
        <p:txBody>
          <a:bodyPr wrap="square">
            <a:spAutoFit/>
          </a:bodyPr>
          <a:lstStyle/>
          <a:p>
            <a:pPr algn="just">
              <a:lnSpc>
                <a:spcPct val="120000"/>
              </a:lnSpc>
            </a:pPr>
            <a:r>
              <a:rPr lang="zh-CN" altLang="en-US" sz="1400" dirty="0"/>
              <a:t>宿舍长登录本系统，其没有权限去添加安全问题，并且只会展示自己宿舍存在的安全问题，以及老师和宿舍管理员的检查日期，在每次安全检查表单后会给宿舍长填写整改内容的文本框，让宿管以及老师能够及时的看到宿舍的整改情况。</a:t>
            </a:r>
            <a:endParaRPr lang="en-US" altLang="zh-CN" sz="1050" dirty="0">
              <a:solidFill>
                <a:schemeClr val="tx1">
                  <a:lumMod val="65000"/>
                  <a:lumOff val="35000"/>
                </a:schemeClr>
              </a:solidFill>
              <a:latin typeface="思源黑体" panose="020B0500000000000000" pitchFamily="34" charset="-122"/>
              <a:ea typeface="思源黑体" panose="020B0500000000000000" pitchFamily="34" charset="-122"/>
            </a:endParaRPr>
          </a:p>
        </p:txBody>
      </p:sp>
      <p:pic>
        <p:nvPicPr>
          <p:cNvPr id="12" name="图片 11">
            <a:extLst>
              <a:ext uri="{FF2B5EF4-FFF2-40B4-BE49-F238E27FC236}">
                <a16:creationId xmlns:a16="http://schemas.microsoft.com/office/drawing/2014/main" id="{7CCDEE41-0360-3AF2-C919-204BBCD1FF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7269" y="597639"/>
            <a:ext cx="2907409" cy="5180871"/>
          </a:xfrm>
          <a:prstGeom prst="rect">
            <a:avLst/>
          </a:prstGeom>
        </p:spPr>
      </p:pic>
      <p:pic>
        <p:nvPicPr>
          <p:cNvPr id="19" name="图片 18">
            <a:extLst>
              <a:ext uri="{FF2B5EF4-FFF2-40B4-BE49-F238E27FC236}">
                <a16:creationId xmlns:a16="http://schemas.microsoft.com/office/drawing/2014/main" id="{C2855A8F-C109-3CC3-31B2-4BB4619D3A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41339" y="597639"/>
            <a:ext cx="2922917" cy="5180871"/>
          </a:xfrm>
          <a:prstGeom prst="rect">
            <a:avLst/>
          </a:prstGeom>
        </p:spPr>
      </p:pic>
      <p:sp>
        <p:nvSpPr>
          <p:cNvPr id="24" name="文本框 23">
            <a:extLst>
              <a:ext uri="{FF2B5EF4-FFF2-40B4-BE49-F238E27FC236}">
                <a16:creationId xmlns:a16="http://schemas.microsoft.com/office/drawing/2014/main" id="{709FBCBE-1412-DA39-EB58-5612608BDBC9}"/>
              </a:ext>
            </a:extLst>
          </p:cNvPr>
          <p:cNvSpPr txBox="1"/>
          <p:nvPr/>
        </p:nvSpPr>
        <p:spPr>
          <a:xfrm>
            <a:off x="1079500" y="2412048"/>
            <a:ext cx="2685415" cy="46037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安全整改</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Tree>
    <p:extLst>
      <p:ext uri="{BB962C8B-B14F-4D97-AF65-F5344CB8AC3E}">
        <p14:creationId xmlns:p14="http://schemas.microsoft.com/office/powerpoint/2010/main" val="4026841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3"/>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成果展示</a:t>
                      </a: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2"/>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31" cy="1212"/>
                </a:xfrm>
                <a:prstGeom prst="rect">
                  <a:avLst/>
                </a:prstGeom>
              </p:spPr>
              <p:txBody>
                <a:bodyPr wrap="none">
                  <a:spAutoFit/>
                </a:bodyPr>
                <a:lstStyle/>
                <a:p>
                  <a:r>
                    <a:rPr lang="en-US" sz="4400" dirty="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 name="#29467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a:grpSpLocks noChangeAspect="1"/>
          </p:cNvGrpSpPr>
          <p:nvPr>
            <p:custDataLst>
              <p:tags r:id="rId1"/>
            </p:custDataLst>
          </p:nvPr>
        </p:nvGrpSpPr>
        <p:grpSpPr>
          <a:xfrm>
            <a:off x="1" y="2073148"/>
            <a:ext cx="7123176" cy="3143504"/>
            <a:chOff x="1" y="1895348"/>
            <a:chExt cx="7123176" cy="3143504"/>
          </a:xfrm>
        </p:grpSpPr>
        <p:sp>
          <p:nvSpPr>
            <p:cNvPr id="17" name="í$ḻídè"/>
            <p:cNvSpPr/>
            <p:nvPr/>
          </p:nvSpPr>
          <p:spPr>
            <a:xfrm>
              <a:off x="1" y="1895348"/>
              <a:ext cx="7123176" cy="3143504"/>
            </a:xfrm>
            <a:prstGeom prst="rect">
              <a:avLst/>
            </a:prstGeom>
            <a:gradFill flip="none" rotWithShape="1">
              <a:gsLst>
                <a:gs pos="0">
                  <a:schemeClr val="bg1">
                    <a:alpha val="0"/>
                  </a:schemeClr>
                </a:gs>
                <a:gs pos="100000">
                  <a:schemeClr val="bg1">
                    <a:lumMod val="95000"/>
                    <a:alpha val="80000"/>
                  </a:schemeClr>
                </a:gs>
              </a:gsLst>
              <a:lin ang="0" scaled="1"/>
              <a:tileRect/>
            </a:gra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sp>
          <p:nvSpPr>
            <p:cNvPr id="18" name="ïşlíďe"/>
            <p:cNvSpPr/>
            <p:nvPr/>
          </p:nvSpPr>
          <p:spPr>
            <a:xfrm>
              <a:off x="6967728" y="1895348"/>
              <a:ext cx="155448" cy="3143504"/>
            </a:xfrm>
            <a:prstGeom prst="rect">
              <a:avLst/>
            </a:prstGeom>
            <a:solidFill>
              <a:srgbClr val="1B5187"/>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grpSp>
      <p:sp>
        <p:nvSpPr>
          <p:cNvPr id="23" name="矩形 22"/>
          <p:cNvSpPr/>
          <p:nvPr/>
        </p:nvSpPr>
        <p:spPr>
          <a:xfrm>
            <a:off x="1083310" y="3005999"/>
            <a:ext cx="4711182" cy="1104533"/>
          </a:xfrm>
          <a:prstGeom prst="rect">
            <a:avLst/>
          </a:prstGeom>
        </p:spPr>
        <p:txBody>
          <a:bodyPr wrap="square">
            <a:spAutoFit/>
          </a:bodyPr>
          <a:lstStyle/>
          <a:p>
            <a:pPr algn="just">
              <a:lnSpc>
                <a:spcPct val="120000"/>
              </a:lnSpc>
            </a:pPr>
            <a:r>
              <a:rPr lang="zh-CN" altLang="en-US" sz="1400" dirty="0"/>
              <a:t>宿舍管理员或学生会登录次小程序后，其可以对每个宿舍的卫生问题进行检查，并且其可以进行打分操作，打分后宿舍长登录系统后可查看本宿舍问题打分的细则，做出对应的整改措施。</a:t>
            </a:r>
            <a:endParaRPr lang="en-US" altLang="zh-CN" sz="1050" dirty="0">
              <a:solidFill>
                <a:schemeClr val="tx1">
                  <a:lumMod val="65000"/>
                  <a:lumOff val="35000"/>
                </a:schemeClr>
              </a:solidFill>
              <a:latin typeface="思源黑体" panose="020B0500000000000000" pitchFamily="34" charset="-122"/>
              <a:ea typeface="思源黑体" panose="020B0500000000000000" pitchFamily="34" charset="-122"/>
            </a:endParaRPr>
          </a:p>
        </p:txBody>
      </p:sp>
      <p:pic>
        <p:nvPicPr>
          <p:cNvPr id="6" name="图片 5">
            <a:extLst>
              <a:ext uri="{FF2B5EF4-FFF2-40B4-BE49-F238E27FC236}">
                <a16:creationId xmlns:a16="http://schemas.microsoft.com/office/drawing/2014/main" id="{C7EFA3B5-84DB-7451-04A2-2E75CADF2E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5845" y="613996"/>
            <a:ext cx="2956197" cy="5273619"/>
          </a:xfrm>
          <a:prstGeom prst="rect">
            <a:avLst/>
          </a:prstGeom>
        </p:spPr>
      </p:pic>
      <p:pic>
        <p:nvPicPr>
          <p:cNvPr id="15" name="图片 14">
            <a:extLst>
              <a:ext uri="{FF2B5EF4-FFF2-40B4-BE49-F238E27FC236}">
                <a16:creationId xmlns:a16="http://schemas.microsoft.com/office/drawing/2014/main" id="{AAD7D560-8EFD-8B30-CA43-87567646E0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24678" y="613997"/>
            <a:ext cx="2922917" cy="5148153"/>
          </a:xfrm>
          <a:prstGeom prst="rect">
            <a:avLst/>
          </a:prstGeom>
        </p:spPr>
      </p:pic>
      <p:sp>
        <p:nvSpPr>
          <p:cNvPr id="24" name="文本框 23">
            <a:extLst>
              <a:ext uri="{FF2B5EF4-FFF2-40B4-BE49-F238E27FC236}">
                <a16:creationId xmlns:a16="http://schemas.microsoft.com/office/drawing/2014/main" id="{D11A3447-2248-7C7A-AF59-790E14857082}"/>
              </a:ext>
            </a:extLst>
          </p:cNvPr>
          <p:cNvSpPr txBox="1"/>
          <p:nvPr/>
        </p:nvSpPr>
        <p:spPr>
          <a:xfrm>
            <a:off x="1079500" y="2412048"/>
            <a:ext cx="2685415" cy="46037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卫生检查</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Tree>
    <p:extLst>
      <p:ext uri="{BB962C8B-B14F-4D97-AF65-F5344CB8AC3E}">
        <p14:creationId xmlns:p14="http://schemas.microsoft.com/office/powerpoint/2010/main" val="3457813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3"/>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3" presetClass="entr" presetSubtype="16"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plus(in)">
                                      <p:cBhvr>
                                        <p:cTn id="26"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成果展示</a:t>
                      </a: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2"/>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31" cy="1212"/>
                </a:xfrm>
                <a:prstGeom prst="rect">
                  <a:avLst/>
                </a:prstGeom>
              </p:spPr>
              <p:txBody>
                <a:bodyPr wrap="none">
                  <a:spAutoFit/>
                </a:bodyPr>
                <a:lstStyle/>
                <a:p>
                  <a:r>
                    <a:rPr lang="en-US" sz="4400" dirty="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 name="#29467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a:grpSpLocks noChangeAspect="1"/>
          </p:cNvGrpSpPr>
          <p:nvPr>
            <p:custDataLst>
              <p:tags r:id="rId1"/>
            </p:custDataLst>
          </p:nvPr>
        </p:nvGrpSpPr>
        <p:grpSpPr>
          <a:xfrm>
            <a:off x="1" y="2073148"/>
            <a:ext cx="7123176" cy="3143504"/>
            <a:chOff x="1" y="1895348"/>
            <a:chExt cx="7123176" cy="3143504"/>
          </a:xfrm>
        </p:grpSpPr>
        <p:sp>
          <p:nvSpPr>
            <p:cNvPr id="17" name="í$ḻídè"/>
            <p:cNvSpPr/>
            <p:nvPr/>
          </p:nvSpPr>
          <p:spPr>
            <a:xfrm>
              <a:off x="1" y="1895348"/>
              <a:ext cx="7123176" cy="3143504"/>
            </a:xfrm>
            <a:prstGeom prst="rect">
              <a:avLst/>
            </a:prstGeom>
            <a:gradFill flip="none" rotWithShape="1">
              <a:gsLst>
                <a:gs pos="0">
                  <a:schemeClr val="bg1">
                    <a:alpha val="0"/>
                  </a:schemeClr>
                </a:gs>
                <a:gs pos="100000">
                  <a:schemeClr val="bg1">
                    <a:lumMod val="95000"/>
                    <a:alpha val="80000"/>
                  </a:schemeClr>
                </a:gs>
              </a:gsLst>
              <a:lin ang="0" scaled="1"/>
              <a:tileRect/>
            </a:gra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sp>
          <p:nvSpPr>
            <p:cNvPr id="18" name="ïşlíďe"/>
            <p:cNvSpPr/>
            <p:nvPr/>
          </p:nvSpPr>
          <p:spPr>
            <a:xfrm>
              <a:off x="6967728" y="1895348"/>
              <a:ext cx="155448" cy="3143504"/>
            </a:xfrm>
            <a:prstGeom prst="rect">
              <a:avLst/>
            </a:prstGeom>
            <a:solidFill>
              <a:srgbClr val="1B5187"/>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grpSp>
      <p:sp>
        <p:nvSpPr>
          <p:cNvPr id="23" name="矩形 22"/>
          <p:cNvSpPr/>
          <p:nvPr/>
        </p:nvSpPr>
        <p:spPr>
          <a:xfrm>
            <a:off x="1083310" y="3005999"/>
            <a:ext cx="4711182" cy="587469"/>
          </a:xfrm>
          <a:prstGeom prst="rect">
            <a:avLst/>
          </a:prstGeom>
        </p:spPr>
        <p:txBody>
          <a:bodyPr wrap="square">
            <a:spAutoFit/>
          </a:bodyPr>
          <a:lstStyle/>
          <a:p>
            <a:pPr algn="just">
              <a:lnSpc>
                <a:spcPct val="120000"/>
              </a:lnSpc>
            </a:pPr>
            <a:r>
              <a:rPr lang="zh-CN" altLang="en-US" sz="1400" dirty="0"/>
              <a:t>宿舍长登录本系统，其可查看最近卫生检查的各项细则评分，及时的清理，更好的保持宿舍的卫生条件。</a:t>
            </a:r>
            <a:endParaRPr lang="en-US" altLang="zh-CN" sz="1050" dirty="0">
              <a:solidFill>
                <a:schemeClr val="tx1">
                  <a:lumMod val="65000"/>
                  <a:lumOff val="35000"/>
                </a:schemeClr>
              </a:solidFill>
              <a:latin typeface="思源黑体" panose="020B0500000000000000" pitchFamily="34" charset="-122"/>
              <a:ea typeface="思源黑体" panose="020B0500000000000000" pitchFamily="34" charset="-122"/>
            </a:endParaRPr>
          </a:p>
        </p:txBody>
      </p:sp>
      <p:pic>
        <p:nvPicPr>
          <p:cNvPr id="22" name="图片 21">
            <a:extLst>
              <a:ext uri="{FF2B5EF4-FFF2-40B4-BE49-F238E27FC236}">
                <a16:creationId xmlns:a16="http://schemas.microsoft.com/office/drawing/2014/main" id="{7EAA8FC5-2825-57A8-F0E9-E8D011DEE3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27323" y="597639"/>
            <a:ext cx="2914015" cy="5231981"/>
          </a:xfrm>
          <a:prstGeom prst="rect">
            <a:avLst/>
          </a:prstGeom>
        </p:spPr>
      </p:pic>
      <p:pic>
        <p:nvPicPr>
          <p:cNvPr id="25" name="图片 24">
            <a:extLst>
              <a:ext uri="{FF2B5EF4-FFF2-40B4-BE49-F238E27FC236}">
                <a16:creationId xmlns:a16="http://schemas.microsoft.com/office/drawing/2014/main" id="{71F39F03-F1D9-36C5-573A-2DC7A7B43E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41339" y="597639"/>
            <a:ext cx="2950662" cy="5224364"/>
          </a:xfrm>
          <a:prstGeom prst="rect">
            <a:avLst/>
          </a:prstGeom>
        </p:spPr>
      </p:pic>
      <p:sp>
        <p:nvSpPr>
          <p:cNvPr id="27" name="文本框 26">
            <a:extLst>
              <a:ext uri="{FF2B5EF4-FFF2-40B4-BE49-F238E27FC236}">
                <a16:creationId xmlns:a16="http://schemas.microsoft.com/office/drawing/2014/main" id="{CF70005F-F2F9-9121-A300-17236BA42E43}"/>
              </a:ext>
            </a:extLst>
          </p:cNvPr>
          <p:cNvSpPr txBox="1"/>
          <p:nvPr/>
        </p:nvSpPr>
        <p:spPr>
          <a:xfrm>
            <a:off x="1079500" y="2412048"/>
            <a:ext cx="2685415" cy="460375"/>
          </a:xfrm>
          <a:prstGeom prst="rect">
            <a:avLst/>
          </a:prstGeom>
          <a:noFill/>
        </p:spPr>
        <p:txBody>
          <a:bodyPr wrap="square" rtlCol="0">
            <a:spAutoFit/>
          </a:bodyPr>
          <a:lstStyle/>
          <a:p>
            <a:pPr algn="l"/>
            <a:r>
              <a:rPr lang="zh-CN" altLang="en-US" sz="2400" b="1" spc="300" dirty="0">
                <a:solidFill>
                  <a:srgbClr val="000000"/>
                </a:solidFill>
                <a:latin typeface="思源黑体 CN Medium" panose="020B0600000000000000" charset="-122"/>
                <a:ea typeface="思源黑体 CN Medium" panose="020B0600000000000000" charset="-122"/>
                <a:sym typeface="+mn-ea"/>
              </a:rPr>
              <a:t>打分细则</a:t>
            </a:r>
          </a:p>
        </p:txBody>
      </p:sp>
    </p:spTree>
    <p:extLst>
      <p:ext uri="{BB962C8B-B14F-4D97-AF65-F5344CB8AC3E}">
        <p14:creationId xmlns:p14="http://schemas.microsoft.com/office/powerpoint/2010/main" val="662332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par>
                                <p:cTn id="13" presetID="10" presetClass="entr" presetSubtype="0"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3"/>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3" presetClass="entr" presetSubtype="16"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plus(in)">
                                      <p:cBhvr>
                                        <p:cTn id="26"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成果展示</a:t>
                      </a: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2"/>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31" cy="1212"/>
                </a:xfrm>
                <a:prstGeom prst="rect">
                  <a:avLst/>
                </a:prstGeom>
              </p:spPr>
              <p:txBody>
                <a:bodyPr wrap="none">
                  <a:spAutoFit/>
                </a:bodyPr>
                <a:lstStyle/>
                <a:p>
                  <a:r>
                    <a:rPr lang="en-US" sz="4400" dirty="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 name="#29467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a:grpSpLocks noChangeAspect="1"/>
          </p:cNvGrpSpPr>
          <p:nvPr>
            <p:custDataLst>
              <p:tags r:id="rId1"/>
            </p:custDataLst>
          </p:nvPr>
        </p:nvGrpSpPr>
        <p:grpSpPr>
          <a:xfrm>
            <a:off x="1" y="2073148"/>
            <a:ext cx="7123176" cy="3143504"/>
            <a:chOff x="1" y="1895348"/>
            <a:chExt cx="7123176" cy="3143504"/>
          </a:xfrm>
        </p:grpSpPr>
        <p:sp>
          <p:nvSpPr>
            <p:cNvPr id="17" name="í$ḻídè"/>
            <p:cNvSpPr/>
            <p:nvPr/>
          </p:nvSpPr>
          <p:spPr>
            <a:xfrm>
              <a:off x="1" y="1895348"/>
              <a:ext cx="7123176" cy="3143504"/>
            </a:xfrm>
            <a:prstGeom prst="rect">
              <a:avLst/>
            </a:prstGeom>
            <a:gradFill flip="none" rotWithShape="1">
              <a:gsLst>
                <a:gs pos="0">
                  <a:schemeClr val="bg1">
                    <a:alpha val="0"/>
                  </a:schemeClr>
                </a:gs>
                <a:gs pos="100000">
                  <a:schemeClr val="bg1">
                    <a:lumMod val="95000"/>
                    <a:alpha val="80000"/>
                  </a:schemeClr>
                </a:gs>
              </a:gsLst>
              <a:lin ang="0" scaled="1"/>
              <a:tileRect/>
            </a:gra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sp>
          <p:nvSpPr>
            <p:cNvPr id="18" name="ïşlíďe"/>
            <p:cNvSpPr/>
            <p:nvPr/>
          </p:nvSpPr>
          <p:spPr>
            <a:xfrm>
              <a:off x="6967728" y="1895348"/>
              <a:ext cx="155448" cy="3143504"/>
            </a:xfrm>
            <a:prstGeom prst="rect">
              <a:avLst/>
            </a:prstGeom>
            <a:solidFill>
              <a:srgbClr val="1B5187"/>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grpSp>
      <p:sp>
        <p:nvSpPr>
          <p:cNvPr id="23" name="矩形 22"/>
          <p:cNvSpPr/>
          <p:nvPr/>
        </p:nvSpPr>
        <p:spPr>
          <a:xfrm>
            <a:off x="1083310" y="3005999"/>
            <a:ext cx="4711182" cy="1104533"/>
          </a:xfrm>
          <a:prstGeom prst="rect">
            <a:avLst/>
          </a:prstGeom>
        </p:spPr>
        <p:txBody>
          <a:bodyPr wrap="square">
            <a:spAutoFit/>
          </a:bodyPr>
          <a:lstStyle/>
          <a:p>
            <a:pPr algn="just">
              <a:lnSpc>
                <a:spcPct val="120000"/>
              </a:lnSpc>
            </a:pPr>
            <a:r>
              <a:rPr lang="zh-CN" altLang="en-US" sz="1400" dirty="0"/>
              <a:t>报修管理，由每个宿舍长对本宿舍需要修理的物品拍照上传，然后由宿舍管理员通知师傅来修理，修理完成后，宿舍管理员可以把状态改为已修理，宿舍长即可查看是否解决。</a:t>
            </a:r>
            <a:endParaRPr lang="en-US" altLang="zh-CN" sz="1050" dirty="0">
              <a:solidFill>
                <a:schemeClr val="tx1">
                  <a:lumMod val="65000"/>
                  <a:lumOff val="35000"/>
                </a:schemeClr>
              </a:solidFill>
              <a:latin typeface="思源黑体" panose="020B0500000000000000" pitchFamily="34" charset="-122"/>
              <a:ea typeface="思源黑体" panose="020B0500000000000000" pitchFamily="34" charset="-122"/>
            </a:endParaRPr>
          </a:p>
        </p:txBody>
      </p:sp>
      <p:pic>
        <p:nvPicPr>
          <p:cNvPr id="6" name="图片 5">
            <a:extLst>
              <a:ext uri="{FF2B5EF4-FFF2-40B4-BE49-F238E27FC236}">
                <a16:creationId xmlns:a16="http://schemas.microsoft.com/office/drawing/2014/main" id="{991964A8-C277-1C09-FE71-24163659CA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22844" y="597639"/>
            <a:ext cx="2904207" cy="5180871"/>
          </a:xfrm>
          <a:prstGeom prst="rect">
            <a:avLst/>
          </a:prstGeom>
        </p:spPr>
      </p:pic>
      <p:pic>
        <p:nvPicPr>
          <p:cNvPr id="15" name="图片 14">
            <a:extLst>
              <a:ext uri="{FF2B5EF4-FFF2-40B4-BE49-F238E27FC236}">
                <a16:creationId xmlns:a16="http://schemas.microsoft.com/office/drawing/2014/main" id="{A77592A0-EDD2-7098-5ECC-7C95893BE5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3212" y="597639"/>
            <a:ext cx="2930225" cy="5180871"/>
          </a:xfrm>
          <a:prstGeom prst="rect">
            <a:avLst/>
          </a:prstGeom>
        </p:spPr>
      </p:pic>
      <p:sp>
        <p:nvSpPr>
          <p:cNvPr id="24" name="文本框 23">
            <a:extLst>
              <a:ext uri="{FF2B5EF4-FFF2-40B4-BE49-F238E27FC236}">
                <a16:creationId xmlns:a16="http://schemas.microsoft.com/office/drawing/2014/main" id="{18649A88-0D52-969B-83EF-AB22A5D1C12A}"/>
              </a:ext>
            </a:extLst>
          </p:cNvPr>
          <p:cNvSpPr txBox="1"/>
          <p:nvPr/>
        </p:nvSpPr>
        <p:spPr>
          <a:xfrm>
            <a:off x="1079500" y="2412048"/>
            <a:ext cx="2685415" cy="46037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报修管理</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Tree>
    <p:extLst>
      <p:ext uri="{BB962C8B-B14F-4D97-AF65-F5344CB8AC3E}">
        <p14:creationId xmlns:p14="http://schemas.microsoft.com/office/powerpoint/2010/main" val="222124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3"/>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3" presetClass="entr" presetSubtype="16"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plus(in)">
                                      <p:cBhvr>
                                        <p:cTn id="26"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成果展示</a:t>
                      </a: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2"/>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31" cy="1212"/>
                </a:xfrm>
                <a:prstGeom prst="rect">
                  <a:avLst/>
                </a:prstGeom>
              </p:spPr>
              <p:txBody>
                <a:bodyPr wrap="none">
                  <a:spAutoFit/>
                </a:bodyPr>
                <a:lstStyle/>
                <a:p>
                  <a:r>
                    <a:rPr lang="en-US" sz="4400" dirty="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6" name="#29467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a:grpSpLocks noChangeAspect="1"/>
          </p:cNvGrpSpPr>
          <p:nvPr>
            <p:custDataLst>
              <p:tags r:id="rId1"/>
            </p:custDataLst>
          </p:nvPr>
        </p:nvGrpSpPr>
        <p:grpSpPr>
          <a:xfrm>
            <a:off x="1" y="2073148"/>
            <a:ext cx="7123176" cy="3143504"/>
            <a:chOff x="1" y="1895348"/>
            <a:chExt cx="7123176" cy="3143504"/>
          </a:xfrm>
        </p:grpSpPr>
        <p:sp>
          <p:nvSpPr>
            <p:cNvPr id="17" name="í$ḻídè"/>
            <p:cNvSpPr/>
            <p:nvPr/>
          </p:nvSpPr>
          <p:spPr>
            <a:xfrm>
              <a:off x="1" y="1895348"/>
              <a:ext cx="7123176" cy="3143504"/>
            </a:xfrm>
            <a:prstGeom prst="rect">
              <a:avLst/>
            </a:prstGeom>
            <a:gradFill flip="none" rotWithShape="1">
              <a:gsLst>
                <a:gs pos="0">
                  <a:schemeClr val="bg1">
                    <a:alpha val="0"/>
                  </a:schemeClr>
                </a:gs>
                <a:gs pos="100000">
                  <a:schemeClr val="bg1">
                    <a:lumMod val="95000"/>
                    <a:alpha val="80000"/>
                  </a:schemeClr>
                </a:gs>
              </a:gsLst>
              <a:lin ang="0" scaled="1"/>
              <a:tileRect/>
            </a:gra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sp>
          <p:nvSpPr>
            <p:cNvPr id="18" name="ïşlíďe"/>
            <p:cNvSpPr/>
            <p:nvPr/>
          </p:nvSpPr>
          <p:spPr>
            <a:xfrm>
              <a:off x="6967728" y="1895348"/>
              <a:ext cx="155448" cy="3143504"/>
            </a:xfrm>
            <a:prstGeom prst="rect">
              <a:avLst/>
            </a:prstGeom>
            <a:solidFill>
              <a:srgbClr val="1B5187"/>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grpSp>
      <p:sp>
        <p:nvSpPr>
          <p:cNvPr id="23" name="矩形 22"/>
          <p:cNvSpPr/>
          <p:nvPr/>
        </p:nvSpPr>
        <p:spPr>
          <a:xfrm>
            <a:off x="1083310" y="3005999"/>
            <a:ext cx="4711182" cy="587469"/>
          </a:xfrm>
          <a:prstGeom prst="rect">
            <a:avLst/>
          </a:prstGeom>
        </p:spPr>
        <p:txBody>
          <a:bodyPr wrap="square">
            <a:spAutoFit/>
          </a:bodyPr>
          <a:lstStyle/>
          <a:p>
            <a:pPr algn="just">
              <a:lnSpc>
                <a:spcPct val="120000"/>
              </a:lnSpc>
            </a:pPr>
            <a:r>
              <a:rPr lang="zh-CN" altLang="en-US" sz="1400" dirty="0"/>
              <a:t>每个登录次系统的账号都可以在我的界面对个人信息以及密码姓名等进行修改。</a:t>
            </a:r>
            <a:endParaRPr lang="en-US" altLang="zh-CN" sz="1050"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24" name="文本框 23">
            <a:extLst>
              <a:ext uri="{FF2B5EF4-FFF2-40B4-BE49-F238E27FC236}">
                <a16:creationId xmlns:a16="http://schemas.microsoft.com/office/drawing/2014/main" id="{18649A88-0D52-969B-83EF-AB22A5D1C12A}"/>
              </a:ext>
            </a:extLst>
          </p:cNvPr>
          <p:cNvSpPr txBox="1"/>
          <p:nvPr/>
        </p:nvSpPr>
        <p:spPr>
          <a:xfrm>
            <a:off x="1079500" y="2412048"/>
            <a:ext cx="2685415" cy="460375"/>
          </a:xfrm>
          <a:prstGeom prst="rect">
            <a:avLst/>
          </a:prstGeom>
          <a:noFill/>
        </p:spPr>
        <p:txBody>
          <a:bodyPr wrap="square" rtlCol="0">
            <a:spAutoFit/>
          </a:bodyPr>
          <a:lstStyle/>
          <a:p>
            <a:pPr algn="l"/>
            <a:r>
              <a:rPr lang="zh-CN" altLang="en-US" sz="2400" b="1" spc="300" dirty="0">
                <a:solidFill>
                  <a:srgbClr val="000000"/>
                </a:solidFill>
                <a:latin typeface="思源黑体 CN Medium" panose="020B0600000000000000" charset="-122"/>
                <a:ea typeface="思源黑体 CN Medium" panose="020B0600000000000000" charset="-122"/>
                <a:sym typeface="+mn-ea"/>
              </a:rPr>
              <a:t>个人信息管理</a:t>
            </a:r>
          </a:p>
        </p:txBody>
      </p:sp>
      <p:pic>
        <p:nvPicPr>
          <p:cNvPr id="12" name="图片 11">
            <a:extLst>
              <a:ext uri="{FF2B5EF4-FFF2-40B4-BE49-F238E27FC236}">
                <a16:creationId xmlns:a16="http://schemas.microsoft.com/office/drawing/2014/main" id="{75B0994F-0CF9-70B5-18BF-D192C12974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3504" y="597639"/>
            <a:ext cx="2939708" cy="5180871"/>
          </a:xfrm>
          <a:prstGeom prst="rect">
            <a:avLst/>
          </a:prstGeom>
        </p:spPr>
      </p:pic>
      <p:pic>
        <p:nvPicPr>
          <p:cNvPr id="19" name="图片 18">
            <a:extLst>
              <a:ext uri="{FF2B5EF4-FFF2-40B4-BE49-F238E27FC236}">
                <a16:creationId xmlns:a16="http://schemas.microsoft.com/office/drawing/2014/main" id="{82C17CA7-D94C-89EA-A57C-21233A791B6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57970" y="597639"/>
            <a:ext cx="2918801" cy="5180871"/>
          </a:xfrm>
          <a:prstGeom prst="rect">
            <a:avLst/>
          </a:prstGeom>
        </p:spPr>
      </p:pic>
    </p:spTree>
    <p:extLst>
      <p:ext uri="{BB962C8B-B14F-4D97-AF65-F5344CB8AC3E}">
        <p14:creationId xmlns:p14="http://schemas.microsoft.com/office/powerpoint/2010/main" val="3039598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3"/>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3" presetClass="entr" presetSubtype="16"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plus(in)">
                                      <p:cBhvr>
                                        <p:cTn id="26"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sym typeface="+mn-ea"/>
                        </a:rPr>
                        <a:t>成果展示</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1"/>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5" name="组合 64"/>
          <p:cNvGrpSpPr/>
          <p:nvPr/>
        </p:nvGrpSpPr>
        <p:grpSpPr>
          <a:xfrm>
            <a:off x="1142682" y="5067559"/>
            <a:ext cx="9906635" cy="929640"/>
            <a:chOff x="2463" y="6016"/>
            <a:chExt cx="15601" cy="1464"/>
          </a:xfrm>
        </p:grpSpPr>
        <p:grpSp>
          <p:nvGrpSpPr>
            <p:cNvPr id="58" name="组合 57"/>
            <p:cNvGrpSpPr/>
            <p:nvPr/>
          </p:nvGrpSpPr>
          <p:grpSpPr>
            <a:xfrm>
              <a:off x="2463" y="6055"/>
              <a:ext cx="2682" cy="1425"/>
              <a:chOff x="2964" y="4014"/>
              <a:chExt cx="2682" cy="1425"/>
            </a:xfrm>
          </p:grpSpPr>
          <p:sp>
            <p:nvSpPr>
              <p:cNvPr id="61" name="文本框 60"/>
              <p:cNvSpPr txBox="1"/>
              <p:nvPr/>
            </p:nvSpPr>
            <p:spPr>
              <a:xfrm>
                <a:off x="2964" y="4014"/>
                <a:ext cx="2682" cy="72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安全管理</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
            <p:nvSpPr>
              <p:cNvPr id="63" name="íSlïḋê"/>
              <p:cNvSpPr/>
              <p:nvPr/>
            </p:nvSpPr>
            <p:spPr bwMode="auto">
              <a:xfrm>
                <a:off x="3179" y="5349"/>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sp>
          <p:nvSpPr>
            <p:cNvPr id="64" name="矩形 63"/>
            <p:cNvSpPr/>
            <p:nvPr/>
          </p:nvSpPr>
          <p:spPr>
            <a:xfrm>
              <a:off x="6125" y="6016"/>
              <a:ext cx="11939" cy="1426"/>
            </a:xfrm>
            <a:prstGeom prst="rect">
              <a:avLst/>
            </a:prstGeom>
          </p:spPr>
          <p:txBody>
            <a:bodyPr wrap="square">
              <a:spAutoFit/>
            </a:bodyPr>
            <a:lstStyle/>
            <a:p>
              <a:pPr algn="l">
                <a:lnSpc>
                  <a:spcPct val="130000"/>
                </a:lnSpc>
              </a:pPr>
              <a:r>
                <a:rPr lang="zh-CN" altLang="en-US" sz="1400" spc="120" dirty="0">
                  <a:solidFill>
                    <a:schemeClr val="tx1">
                      <a:lumMod val="65000"/>
                      <a:lumOff val="35000"/>
                    </a:schemeClr>
                  </a:solidFill>
                  <a:latin typeface="思源黑体 Normal" panose="020B0400000000000000" charset="-122"/>
                  <a:ea typeface="思源黑体 Normal" panose="020B0400000000000000" charset="-122"/>
                  <a:cs typeface="思源黑体 Normal" panose="020B0400000000000000" charset="-122"/>
                  <a:sym typeface="+mn-ea"/>
                </a:rPr>
                <a:t>管理员登录后台管理系统后，其可以对所有人的个人信息进行管理，宿舍管理员和老师检查的安全问题列表管理员可以对其进行增删改查操作，并且可以导出报表，导出后的报表会显示此次打分由哪个角色检查的。</a:t>
              </a:r>
              <a:endParaRPr sz="1400" dirty="0">
                <a:solidFill>
                  <a:schemeClr val="accent2">
                    <a:lumMod val="75000"/>
                  </a:schemeClr>
                </a:solidFill>
                <a:latin typeface="微软雅黑" panose="020B0503020204020204" charset="-122"/>
                <a:ea typeface="微软雅黑" panose="020B0503020204020204" charset="-122"/>
              </a:endParaRPr>
            </a:p>
          </p:txBody>
        </p:sp>
      </p:grpSp>
      <p:pic>
        <p:nvPicPr>
          <p:cNvPr id="12" name="图片 11">
            <a:extLst>
              <a:ext uri="{FF2B5EF4-FFF2-40B4-BE49-F238E27FC236}">
                <a16:creationId xmlns:a16="http://schemas.microsoft.com/office/drawing/2014/main" id="{4AA806BD-B701-8187-FB50-14147DA7391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6041" y="1144269"/>
            <a:ext cx="8054791" cy="36983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dissolve">
                                      <p:cBhvr>
                                        <p:cTn id="12" dur="500"/>
                                        <p:tgtEl>
                                          <p:spTgt spid="6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sym typeface="+mn-ea"/>
                        </a:rPr>
                        <a:t>成果展示</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1"/>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5" name="组合 64"/>
          <p:cNvGrpSpPr/>
          <p:nvPr/>
        </p:nvGrpSpPr>
        <p:grpSpPr>
          <a:xfrm>
            <a:off x="1142682" y="5067559"/>
            <a:ext cx="9906635" cy="929640"/>
            <a:chOff x="2463" y="6016"/>
            <a:chExt cx="15601" cy="1464"/>
          </a:xfrm>
        </p:grpSpPr>
        <p:grpSp>
          <p:nvGrpSpPr>
            <p:cNvPr id="58" name="组合 57"/>
            <p:cNvGrpSpPr/>
            <p:nvPr/>
          </p:nvGrpSpPr>
          <p:grpSpPr>
            <a:xfrm>
              <a:off x="2463" y="6055"/>
              <a:ext cx="2682" cy="1425"/>
              <a:chOff x="2964" y="4014"/>
              <a:chExt cx="2682" cy="1425"/>
            </a:xfrm>
          </p:grpSpPr>
          <p:sp>
            <p:nvSpPr>
              <p:cNvPr id="61" name="文本框 60"/>
              <p:cNvSpPr txBox="1"/>
              <p:nvPr/>
            </p:nvSpPr>
            <p:spPr>
              <a:xfrm>
                <a:off x="2964" y="4014"/>
                <a:ext cx="2682" cy="72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卫生管理</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
            <p:nvSpPr>
              <p:cNvPr id="63" name="íSlïḋê"/>
              <p:cNvSpPr/>
              <p:nvPr/>
            </p:nvSpPr>
            <p:spPr bwMode="auto">
              <a:xfrm>
                <a:off x="3179" y="5349"/>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sp>
          <p:nvSpPr>
            <p:cNvPr id="64" name="矩形 63"/>
            <p:cNvSpPr/>
            <p:nvPr/>
          </p:nvSpPr>
          <p:spPr>
            <a:xfrm>
              <a:off x="6125" y="6016"/>
              <a:ext cx="11939" cy="985"/>
            </a:xfrm>
            <a:prstGeom prst="rect">
              <a:avLst/>
            </a:prstGeom>
          </p:spPr>
          <p:txBody>
            <a:bodyPr wrap="square">
              <a:spAutoFit/>
            </a:bodyPr>
            <a:lstStyle/>
            <a:p>
              <a:pPr algn="l">
                <a:lnSpc>
                  <a:spcPct val="130000"/>
                </a:lnSpc>
              </a:pPr>
              <a:r>
                <a:rPr lang="zh-CN" altLang="en-US" sz="1400" spc="120" dirty="0">
                  <a:solidFill>
                    <a:schemeClr val="tx1">
                      <a:lumMod val="65000"/>
                      <a:lumOff val="35000"/>
                    </a:schemeClr>
                  </a:solidFill>
                  <a:latin typeface="思源黑体 Normal" panose="020B0400000000000000" charset="-122"/>
                  <a:ea typeface="思源黑体 Normal" panose="020B0400000000000000" charset="-122"/>
                  <a:cs typeface="思源黑体 Normal" panose="020B0400000000000000" charset="-122"/>
                  <a:sym typeface="+mn-ea"/>
                </a:rPr>
                <a:t>宿舍管理员登录后台管理系统后可以对卫生评分进行增删改查操作，并且其可导出报表，便于每周的分数统计以及加权。</a:t>
              </a:r>
              <a:endParaRPr sz="1400" dirty="0">
                <a:solidFill>
                  <a:schemeClr val="accent2">
                    <a:lumMod val="75000"/>
                  </a:schemeClr>
                </a:solidFill>
                <a:latin typeface="微软雅黑" panose="020B0503020204020204" charset="-122"/>
                <a:ea typeface="微软雅黑" panose="020B0503020204020204" charset="-122"/>
              </a:endParaRPr>
            </a:p>
          </p:txBody>
        </p:sp>
      </p:grpSp>
      <p:pic>
        <p:nvPicPr>
          <p:cNvPr id="21" name="图片 20">
            <a:extLst>
              <a:ext uri="{FF2B5EF4-FFF2-40B4-BE49-F238E27FC236}">
                <a16:creationId xmlns:a16="http://schemas.microsoft.com/office/drawing/2014/main" id="{5ADEEEDD-564A-13F3-4F09-92A01A1017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6040" y="1144268"/>
            <a:ext cx="8054791" cy="3679031"/>
          </a:xfrm>
          <a:prstGeom prst="rect">
            <a:avLst/>
          </a:prstGeom>
        </p:spPr>
      </p:pic>
    </p:spTree>
    <p:extLst>
      <p:ext uri="{BB962C8B-B14F-4D97-AF65-F5344CB8AC3E}">
        <p14:creationId xmlns:p14="http://schemas.microsoft.com/office/powerpoint/2010/main" val="4128261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dissolve">
                                      <p:cBhvr>
                                        <p:cTn id="12" dur="500"/>
                                        <p:tgtEl>
                                          <p:spTgt spid="6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椭圆 44"/>
          <p:cNvSpPr/>
          <p:nvPr/>
        </p:nvSpPr>
        <p:spPr>
          <a:xfrm>
            <a:off x="-1323340" y="-1804670"/>
            <a:ext cx="4044950" cy="404495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1329035" y="2240280"/>
            <a:ext cx="1938020" cy="193802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11910" y="6296025"/>
            <a:ext cx="1271270" cy="127127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7805" y="227965"/>
            <a:ext cx="11756390" cy="6402070"/>
          </a:xfrm>
          <a:prstGeom prst="rect">
            <a:avLst/>
          </a:prstGeom>
          <a:noFill/>
          <a:ln w="762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672465" y="390525"/>
            <a:ext cx="10847070" cy="6046470"/>
            <a:chOff x="1059" y="691"/>
            <a:chExt cx="17082" cy="9522"/>
          </a:xfrm>
        </p:grpSpPr>
        <p:sp>
          <p:nvSpPr>
            <p:cNvPr id="24" name="文本框 23"/>
            <p:cNvSpPr txBox="1"/>
            <p:nvPr/>
          </p:nvSpPr>
          <p:spPr>
            <a:xfrm>
              <a:off x="1059" y="691"/>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sp>
          <p:nvSpPr>
            <p:cNvPr id="25" name="文本框 24"/>
            <p:cNvSpPr txBox="1"/>
            <p:nvPr/>
          </p:nvSpPr>
          <p:spPr>
            <a:xfrm>
              <a:off x="1059" y="9779"/>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grpSp>
      <p:grpSp>
        <p:nvGrpSpPr>
          <p:cNvPr id="11" name="组合 10"/>
          <p:cNvGrpSpPr/>
          <p:nvPr/>
        </p:nvGrpSpPr>
        <p:grpSpPr>
          <a:xfrm>
            <a:off x="3699510" y="1586230"/>
            <a:ext cx="3877310" cy="786130"/>
            <a:chOff x="6796" y="3041"/>
            <a:chExt cx="6106" cy="1238"/>
          </a:xfrm>
        </p:grpSpPr>
        <p:grpSp>
          <p:nvGrpSpPr>
            <p:cNvPr id="3" name="组合 2"/>
            <p:cNvGrpSpPr/>
            <p:nvPr/>
          </p:nvGrpSpPr>
          <p:grpSpPr>
            <a:xfrm>
              <a:off x="6796" y="3045"/>
              <a:ext cx="6106" cy="1234"/>
              <a:chOff x="6796" y="3045"/>
              <a:chExt cx="6106" cy="1234"/>
            </a:xfrm>
          </p:grpSpPr>
          <p:grpSp>
            <p:nvGrpSpPr>
              <p:cNvPr id="42" name="组合 41"/>
              <p:cNvGrpSpPr/>
              <p:nvPr/>
            </p:nvGrpSpPr>
            <p:grpSpPr>
              <a:xfrm>
                <a:off x="8304" y="3045"/>
                <a:ext cx="4598" cy="1235"/>
                <a:chOff x="10150" y="1649"/>
                <a:chExt cx="4598" cy="1235"/>
              </a:xfrm>
            </p:grpSpPr>
            <p:sp>
              <p:nvSpPr>
                <p:cNvPr id="30" name="文本框 29"/>
                <p:cNvSpPr txBox="1"/>
                <p:nvPr/>
              </p:nvSpPr>
              <p:spPr>
                <a:xfrm>
                  <a:off x="10150"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选题背景</a:t>
                  </a:r>
                </a:p>
              </p:txBody>
            </p:sp>
            <p:sp>
              <p:nvSpPr>
                <p:cNvPr id="65" name="矩形 64"/>
                <p:cNvSpPr/>
                <p:nvPr/>
              </p:nvSpPr>
              <p:spPr>
                <a:xfrm>
                  <a:off x="10150" y="2450"/>
                  <a:ext cx="3663" cy="434"/>
                </a:xfrm>
                <a:prstGeom prst="rect">
                  <a:avLst/>
                </a:prstGeom>
              </p:spPr>
              <p:txBody>
                <a:bodyPr wrap="none">
                  <a:spAutoFit/>
                </a:bodyPr>
                <a:lstStyle/>
                <a:p>
                  <a:r>
                    <a:rPr lang="zh-CN" altLang="en-US" sz="1200">
                      <a:solidFill>
                        <a:schemeClr val="bg1">
                          <a:lumMod val="65000"/>
                        </a:schemeClr>
                      </a:solidFill>
                      <a:latin typeface="思源黑体 CN Medium" panose="020B0600000000000000" charset="-122"/>
                      <a:ea typeface="思源黑体 CN Medium" panose="020B0600000000000000" charset="-122"/>
                    </a:rPr>
                    <a:t>The  </a:t>
                  </a:r>
                  <a:r>
                    <a:rPr lang="en-US" altLang="zh-CN" sz="1200">
                      <a:solidFill>
                        <a:schemeClr val="bg1">
                          <a:lumMod val="65000"/>
                        </a:schemeClr>
                      </a:solidFill>
                      <a:latin typeface="思源黑体 CN Medium" panose="020B0600000000000000" charset="-122"/>
                      <a:ea typeface="思源黑体 CN Medium" panose="020B0600000000000000" charset="-122"/>
                    </a:rPr>
                    <a:t>background </a:t>
                  </a:r>
                  <a:r>
                    <a:rPr lang="zh-CN" altLang="en-US" sz="1200">
                      <a:solidFill>
                        <a:schemeClr val="bg1">
                          <a:lumMod val="65000"/>
                        </a:schemeClr>
                      </a:solidFill>
                      <a:latin typeface="思源黑体 CN Medium" panose="020B0600000000000000" charset="-122"/>
                      <a:ea typeface="思源黑体 CN Medium" panose="020B0600000000000000" charset="-122"/>
                    </a:rPr>
                    <a:t>of the topic</a:t>
                  </a:r>
                </a:p>
              </p:txBody>
            </p:sp>
          </p:grpSp>
          <p:sp>
            <p:nvSpPr>
              <p:cNvPr id="2" name="PA-圆角矩形 5"/>
              <p:cNvSpPr/>
              <p:nvPr>
                <p:custDataLst>
                  <p:tags r:id="rId6"/>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01</a:t>
              </a:r>
            </a:p>
          </p:txBody>
        </p:sp>
      </p:grpSp>
      <p:sp>
        <p:nvSpPr>
          <p:cNvPr id="36" name="标题 1"/>
          <p:cNvSpPr txBox="1"/>
          <p:nvPr/>
        </p:nvSpPr>
        <p:spPr>
          <a:xfrm>
            <a:off x="911543" y="2559685"/>
            <a:ext cx="2336800" cy="1088390"/>
          </a:xfrm>
          <a:prstGeom prst="rect">
            <a:avLst/>
          </a:prstGeom>
        </p:spPr>
        <p:txBody>
          <a:bodyPr wrap="square">
            <a:spAutoFit/>
          </a:bodyPr>
          <a:lstStyle>
            <a:defPPr>
              <a:defRPr lang="zh-CN"/>
            </a:defPPr>
            <a:lvl1pPr algn="ctr">
              <a:lnSpc>
                <a:spcPct val="120000"/>
              </a:lnSpc>
              <a:spcBef>
                <a:spcPct val="0"/>
              </a:spcBef>
              <a:buNone/>
              <a:defRPr sz="4400">
                <a:gradFill>
                  <a:gsLst>
                    <a:gs pos="0">
                      <a:schemeClr val="accent1">
                        <a:lumMod val="60000"/>
                        <a:lumOff val="40000"/>
                      </a:schemeClr>
                    </a:gs>
                    <a:gs pos="55000">
                      <a:schemeClr val="accent1"/>
                    </a:gs>
                  </a:gsLst>
                  <a:lin ang="5400000" scaled="1"/>
                </a:gradFill>
                <a:effectLst>
                  <a:outerShdw blurRad="127000" sx="102000" sy="102000" algn="ctr" rotWithShape="0">
                    <a:schemeClr val="accent1">
                      <a:alpha val="30000"/>
                    </a:schemeClr>
                  </a:outerShdw>
                </a:effectLst>
                <a:latin typeface="+mj-ea"/>
                <a:ea typeface="+mj-ea"/>
                <a:cs typeface="+mj-cs"/>
              </a:defRPr>
            </a:lvl1pPr>
          </a:lstStyle>
          <a:p>
            <a:pPr algn="ctr"/>
            <a:r>
              <a:rPr lang="zh-CN" altLang="en-US" sz="5400" b="1" dirty="0">
                <a:solidFill>
                  <a:schemeClr val="tx1">
                    <a:lumMod val="95000"/>
                    <a:lumOff val="5000"/>
                  </a:schemeClr>
                </a:solidFill>
                <a:effectLst/>
                <a:latin typeface="思源黑体 CN Bold" panose="020B0800000000000000" charset="-122"/>
                <a:ea typeface="思源黑体 CN Bold" panose="020B0800000000000000" charset="-122"/>
                <a:cs typeface="+mn-ea"/>
                <a:sym typeface="+mn-lt"/>
              </a:rPr>
              <a:t>目录</a:t>
            </a:r>
          </a:p>
        </p:txBody>
      </p:sp>
      <p:sp>
        <p:nvSpPr>
          <p:cNvPr id="37" name="文本占位符 85"/>
          <p:cNvSpPr txBox="1"/>
          <p:nvPr/>
        </p:nvSpPr>
        <p:spPr>
          <a:xfrm>
            <a:off x="1436370" y="3572510"/>
            <a:ext cx="1266190" cy="31242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spcBef>
                <a:spcPts val="0"/>
              </a:spcBef>
              <a:buNone/>
            </a:pPr>
            <a:r>
              <a:rPr lang="en-US" sz="1600" dirty="0">
                <a:solidFill>
                  <a:schemeClr val="bg1">
                    <a:lumMod val="85000"/>
                  </a:schemeClr>
                </a:solidFill>
                <a:latin typeface="思源黑体 CN Bold" panose="020B0800000000000000" charset="-122"/>
                <a:ea typeface="思源黑体 CN Bold" panose="020B0800000000000000" charset="-122"/>
                <a:cs typeface="+mj-lt"/>
                <a:sym typeface="+mn-lt"/>
              </a:rPr>
              <a:t>CONTENT</a:t>
            </a:r>
          </a:p>
        </p:txBody>
      </p:sp>
      <p:grpSp>
        <p:nvGrpSpPr>
          <p:cNvPr id="12" name="组合 11"/>
          <p:cNvGrpSpPr/>
          <p:nvPr/>
        </p:nvGrpSpPr>
        <p:grpSpPr>
          <a:xfrm>
            <a:off x="3699510" y="2940050"/>
            <a:ext cx="3877310" cy="788035"/>
            <a:chOff x="6796" y="3041"/>
            <a:chExt cx="6106" cy="1241"/>
          </a:xfrm>
        </p:grpSpPr>
        <p:grpSp>
          <p:nvGrpSpPr>
            <p:cNvPr id="13" name="组合 12"/>
            <p:cNvGrpSpPr/>
            <p:nvPr/>
          </p:nvGrpSpPr>
          <p:grpSpPr>
            <a:xfrm>
              <a:off x="6796" y="3045"/>
              <a:ext cx="6106" cy="1237"/>
              <a:chOff x="6796" y="3045"/>
              <a:chExt cx="6106" cy="1237"/>
            </a:xfrm>
          </p:grpSpPr>
          <p:grpSp>
            <p:nvGrpSpPr>
              <p:cNvPr id="14" name="组合 13"/>
              <p:cNvGrpSpPr/>
              <p:nvPr/>
            </p:nvGrpSpPr>
            <p:grpSpPr>
              <a:xfrm>
                <a:off x="8304" y="3045"/>
                <a:ext cx="4598" cy="1237"/>
                <a:chOff x="10150" y="1649"/>
                <a:chExt cx="4598" cy="1237"/>
              </a:xfrm>
            </p:grpSpPr>
            <p:sp>
              <p:nvSpPr>
                <p:cNvPr id="15" name="文本框 14"/>
                <p:cNvSpPr txBox="1"/>
                <p:nvPr/>
              </p:nvSpPr>
              <p:spPr>
                <a:xfrm>
                  <a:off x="10150"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采取的技术</a:t>
                  </a:r>
                </a:p>
              </p:txBody>
            </p:sp>
            <p:sp>
              <p:nvSpPr>
                <p:cNvPr id="16" name="矩形 15"/>
                <p:cNvSpPr/>
                <p:nvPr/>
              </p:nvSpPr>
              <p:spPr>
                <a:xfrm>
                  <a:off x="10150" y="2450"/>
                  <a:ext cx="2660"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Technology adopted</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17" name="PA-圆角矩形 5"/>
              <p:cNvSpPr/>
              <p:nvPr>
                <p:custDataLst>
                  <p:tags r:id="rId5"/>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8" name="矩形 17"/>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03</a:t>
              </a:r>
            </a:p>
          </p:txBody>
        </p:sp>
      </p:grpSp>
      <p:grpSp>
        <p:nvGrpSpPr>
          <p:cNvPr id="19" name="组合 18"/>
          <p:cNvGrpSpPr/>
          <p:nvPr/>
        </p:nvGrpSpPr>
        <p:grpSpPr>
          <a:xfrm>
            <a:off x="3699510" y="4293870"/>
            <a:ext cx="3877310" cy="788035"/>
            <a:chOff x="6796" y="3041"/>
            <a:chExt cx="6106" cy="1241"/>
          </a:xfrm>
        </p:grpSpPr>
        <p:grpSp>
          <p:nvGrpSpPr>
            <p:cNvPr id="20" name="组合 19"/>
            <p:cNvGrpSpPr/>
            <p:nvPr/>
          </p:nvGrpSpPr>
          <p:grpSpPr>
            <a:xfrm>
              <a:off x="6796" y="3045"/>
              <a:ext cx="6106" cy="1237"/>
              <a:chOff x="6796" y="3045"/>
              <a:chExt cx="6106" cy="1237"/>
            </a:xfrm>
          </p:grpSpPr>
          <p:grpSp>
            <p:nvGrpSpPr>
              <p:cNvPr id="21" name="组合 20"/>
              <p:cNvGrpSpPr/>
              <p:nvPr/>
            </p:nvGrpSpPr>
            <p:grpSpPr>
              <a:xfrm>
                <a:off x="8304" y="3045"/>
                <a:ext cx="4598" cy="1237"/>
                <a:chOff x="10150" y="1649"/>
                <a:chExt cx="4598" cy="1237"/>
              </a:xfrm>
            </p:grpSpPr>
            <p:sp>
              <p:nvSpPr>
                <p:cNvPr id="22" name="文本框 21"/>
                <p:cNvSpPr txBox="1"/>
                <p:nvPr/>
              </p:nvSpPr>
              <p:spPr>
                <a:xfrm>
                  <a:off x="10150"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总结</a:t>
                  </a:r>
                </a:p>
              </p:txBody>
            </p:sp>
            <p:sp>
              <p:nvSpPr>
                <p:cNvPr id="23" name="矩形 22"/>
                <p:cNvSpPr/>
                <p:nvPr/>
              </p:nvSpPr>
              <p:spPr>
                <a:xfrm>
                  <a:off x="10150" y="2450"/>
                  <a:ext cx="1399"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Summary</a:t>
                  </a:r>
                </a:p>
              </p:txBody>
            </p:sp>
          </p:grpSp>
          <p:sp>
            <p:nvSpPr>
              <p:cNvPr id="27" name="PA-圆角矩形 5"/>
              <p:cNvSpPr/>
              <p:nvPr>
                <p:custDataLst>
                  <p:tags r:id="rId4"/>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28" name="矩形 27"/>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05</a:t>
              </a:r>
            </a:p>
          </p:txBody>
        </p:sp>
      </p:grpSp>
      <p:grpSp>
        <p:nvGrpSpPr>
          <p:cNvPr id="31" name="组合 30"/>
          <p:cNvGrpSpPr/>
          <p:nvPr/>
        </p:nvGrpSpPr>
        <p:grpSpPr>
          <a:xfrm>
            <a:off x="7226935" y="1586230"/>
            <a:ext cx="3877310" cy="788035"/>
            <a:chOff x="6796" y="3041"/>
            <a:chExt cx="6106" cy="1241"/>
          </a:xfrm>
        </p:grpSpPr>
        <p:grpSp>
          <p:nvGrpSpPr>
            <p:cNvPr id="32" name="组合 31"/>
            <p:cNvGrpSpPr/>
            <p:nvPr/>
          </p:nvGrpSpPr>
          <p:grpSpPr>
            <a:xfrm>
              <a:off x="6796" y="3045"/>
              <a:ext cx="6106" cy="1237"/>
              <a:chOff x="6796" y="3045"/>
              <a:chExt cx="6106" cy="1237"/>
            </a:xfrm>
          </p:grpSpPr>
          <p:grpSp>
            <p:nvGrpSpPr>
              <p:cNvPr id="33" name="组合 32"/>
              <p:cNvGrpSpPr/>
              <p:nvPr/>
            </p:nvGrpSpPr>
            <p:grpSpPr>
              <a:xfrm>
                <a:off x="8304" y="3045"/>
                <a:ext cx="4598" cy="1237"/>
                <a:chOff x="10150" y="1649"/>
                <a:chExt cx="4598" cy="1237"/>
              </a:xfrm>
            </p:grpSpPr>
            <p:sp>
              <p:nvSpPr>
                <p:cNvPr id="34" name="文本框 33"/>
                <p:cNvSpPr txBox="1"/>
                <p:nvPr/>
              </p:nvSpPr>
              <p:spPr>
                <a:xfrm>
                  <a:off x="10150"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设计内容</a:t>
                  </a:r>
                </a:p>
              </p:txBody>
            </p:sp>
            <p:sp>
              <p:nvSpPr>
                <p:cNvPr id="35" name="矩形 34"/>
                <p:cNvSpPr/>
                <p:nvPr/>
              </p:nvSpPr>
              <p:spPr>
                <a:xfrm>
                  <a:off x="10150" y="2450"/>
                  <a:ext cx="2051"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Design content</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38" name="PA-圆角矩形 5"/>
              <p:cNvSpPr/>
              <p:nvPr>
                <p:custDataLst>
                  <p:tags r:id="rId3"/>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39" name="矩形 38"/>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02</a:t>
              </a:r>
            </a:p>
          </p:txBody>
        </p:sp>
      </p:grpSp>
      <p:grpSp>
        <p:nvGrpSpPr>
          <p:cNvPr id="40" name="组合 39"/>
          <p:cNvGrpSpPr/>
          <p:nvPr/>
        </p:nvGrpSpPr>
        <p:grpSpPr>
          <a:xfrm>
            <a:off x="7226935" y="2940050"/>
            <a:ext cx="3877310" cy="788035"/>
            <a:chOff x="6796" y="3041"/>
            <a:chExt cx="6106" cy="1241"/>
          </a:xfrm>
        </p:grpSpPr>
        <p:grpSp>
          <p:nvGrpSpPr>
            <p:cNvPr id="41" name="组合 40"/>
            <p:cNvGrpSpPr/>
            <p:nvPr/>
          </p:nvGrpSpPr>
          <p:grpSpPr>
            <a:xfrm>
              <a:off x="6796" y="3045"/>
              <a:ext cx="6106" cy="1237"/>
              <a:chOff x="6796" y="3045"/>
              <a:chExt cx="6106" cy="1237"/>
            </a:xfrm>
          </p:grpSpPr>
          <p:grpSp>
            <p:nvGrpSpPr>
              <p:cNvPr id="43" name="组合 42"/>
              <p:cNvGrpSpPr/>
              <p:nvPr/>
            </p:nvGrpSpPr>
            <p:grpSpPr>
              <a:xfrm>
                <a:off x="8304" y="3045"/>
                <a:ext cx="4598" cy="1237"/>
                <a:chOff x="10150" y="1649"/>
                <a:chExt cx="4598" cy="1237"/>
              </a:xfrm>
            </p:grpSpPr>
            <p:sp>
              <p:nvSpPr>
                <p:cNvPr id="44" name="文本框 43"/>
                <p:cNvSpPr txBox="1"/>
                <p:nvPr/>
              </p:nvSpPr>
              <p:spPr>
                <a:xfrm>
                  <a:off x="10150"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成果展示</a:t>
                  </a:r>
                </a:p>
              </p:txBody>
            </p:sp>
            <p:sp>
              <p:nvSpPr>
                <p:cNvPr id="57" name="矩形 56"/>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58" name="PA-圆角矩形 5"/>
              <p:cNvSpPr/>
              <p:nvPr>
                <p:custDataLst>
                  <p:tags r:id="rId2"/>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59" name="矩形 58"/>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04</a:t>
              </a:r>
            </a:p>
          </p:txBody>
        </p:sp>
      </p:grpSp>
      <p:sp>
        <p:nvSpPr>
          <p:cNvPr id="66" name="PA-圆角矩形 5"/>
          <p:cNvSpPr/>
          <p:nvPr>
            <p:custDataLst>
              <p:tags r:id="rId1"/>
            </p:custDataLst>
          </p:nvPr>
        </p:nvSpPr>
        <p:spPr>
          <a:xfrm>
            <a:off x="7226935" y="4345305"/>
            <a:ext cx="821055" cy="716915"/>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plus(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barn(inVertical)">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barn(inVertical)">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barn(inVertical)">
                                      <p:cBhvr>
                                        <p:cTn id="27" dur="500"/>
                                        <p:tgtEl>
                                          <p:spTgt spid="47"/>
                                        </p:tgtEl>
                                      </p:cBhvr>
                                    </p:animEffect>
                                  </p:childTnLst>
                                </p:cTn>
                              </p:par>
                            </p:childTnLst>
                          </p:cTn>
                        </p:par>
                      </p:childTnLst>
                    </p:cTn>
                  </p:par>
                  <p:par>
                    <p:cTn id="28" fill="hold">
                      <p:stCondLst>
                        <p:cond delay="indefinite"/>
                      </p:stCondLst>
                      <p:childTnLst>
                        <p:par>
                          <p:cTn id="29" fill="hold">
                            <p:stCondLst>
                              <p:cond delay="0"/>
                            </p:stCondLst>
                            <p:childTnLst>
                              <p:par>
                                <p:cTn id="30" presetID="13" presetClass="entr" presetSubtype="16" fill="hold" grpId="0" nodeType="click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plus(in)">
                                      <p:cBhvr>
                                        <p:cTn id="32" dur="2000"/>
                                        <p:tgtEl>
                                          <p:spTgt spid="36"/>
                                        </p:tgtEl>
                                      </p:cBhvr>
                                    </p:animEffect>
                                  </p:childTnLst>
                                </p:cTn>
                              </p:par>
                              <p:par>
                                <p:cTn id="33" presetID="13" presetClass="entr" presetSubtype="16" fill="hold" grpId="0" nodeType="with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plus(in)">
                                      <p:cBhvr>
                                        <p:cTn id="35" dur="2000"/>
                                        <p:tgtEl>
                                          <p:spTgt spid="37"/>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dissolve">
                                      <p:cBhvr>
                                        <p:cTn id="40" dur="5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dissolve">
                                      <p:cBhvr>
                                        <p:cTn id="45" dur="500"/>
                                        <p:tgtEl>
                                          <p:spTgt spid="31"/>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dissolve">
                                      <p:cBhvr>
                                        <p:cTn id="50" dur="500"/>
                                        <p:tgtEl>
                                          <p:spTgt spid="12"/>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40"/>
                                        </p:tgtEl>
                                        <p:attrNameLst>
                                          <p:attrName>style.visibility</p:attrName>
                                        </p:attrNameLst>
                                      </p:cBhvr>
                                      <p:to>
                                        <p:strVal val="visible"/>
                                      </p:to>
                                    </p:set>
                                    <p:animEffect transition="in" filter="dissolve">
                                      <p:cBhvr>
                                        <p:cTn id="55" dur="500"/>
                                        <p:tgtEl>
                                          <p:spTgt spid="40"/>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nodeType="click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dissolve">
                                      <p:cBhvr>
                                        <p:cTn id="6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5" grpId="1" animBg="1"/>
      <p:bldP spid="46" grpId="0" bldLvl="0" animBg="1"/>
      <p:bldP spid="46" grpId="1" animBg="1"/>
      <p:bldP spid="47" grpId="0" bldLvl="0" animBg="1"/>
      <p:bldP spid="47" grpId="1" animBg="1"/>
      <p:bldP spid="6" grpId="0" bldLvl="0" animBg="1"/>
      <p:bldP spid="6" grpId="1" animBg="1"/>
      <p:bldP spid="36" grpId="0"/>
      <p:bldP spid="36" grpId="1"/>
      <p:bldP spid="37" grpId="0"/>
      <p:bldP spid="37"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sym typeface="+mn-ea"/>
                        </a:rPr>
                        <a:t>成果展示</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1"/>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5" name="组合 64"/>
          <p:cNvGrpSpPr/>
          <p:nvPr/>
        </p:nvGrpSpPr>
        <p:grpSpPr>
          <a:xfrm>
            <a:off x="1142682" y="5067559"/>
            <a:ext cx="9906635" cy="929640"/>
            <a:chOff x="2463" y="6016"/>
            <a:chExt cx="15601" cy="1464"/>
          </a:xfrm>
        </p:grpSpPr>
        <p:grpSp>
          <p:nvGrpSpPr>
            <p:cNvPr id="58" name="组合 57"/>
            <p:cNvGrpSpPr/>
            <p:nvPr/>
          </p:nvGrpSpPr>
          <p:grpSpPr>
            <a:xfrm>
              <a:off x="2463" y="6055"/>
              <a:ext cx="2682" cy="1425"/>
              <a:chOff x="2964" y="4014"/>
              <a:chExt cx="2682" cy="1425"/>
            </a:xfrm>
          </p:grpSpPr>
          <p:sp>
            <p:nvSpPr>
              <p:cNvPr id="61" name="文本框 60"/>
              <p:cNvSpPr txBox="1"/>
              <p:nvPr/>
            </p:nvSpPr>
            <p:spPr>
              <a:xfrm>
                <a:off x="2964" y="4014"/>
                <a:ext cx="2682" cy="72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报修管理</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
            <p:nvSpPr>
              <p:cNvPr id="63" name="íSlïḋê"/>
              <p:cNvSpPr/>
              <p:nvPr/>
            </p:nvSpPr>
            <p:spPr bwMode="auto">
              <a:xfrm>
                <a:off x="3179" y="5349"/>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sp>
          <p:nvSpPr>
            <p:cNvPr id="64" name="矩形 63"/>
            <p:cNvSpPr/>
            <p:nvPr/>
          </p:nvSpPr>
          <p:spPr>
            <a:xfrm>
              <a:off x="6125" y="6016"/>
              <a:ext cx="11939" cy="985"/>
            </a:xfrm>
            <a:prstGeom prst="rect">
              <a:avLst/>
            </a:prstGeom>
          </p:spPr>
          <p:txBody>
            <a:bodyPr wrap="square">
              <a:spAutoFit/>
            </a:bodyPr>
            <a:lstStyle/>
            <a:p>
              <a:pPr algn="l">
                <a:lnSpc>
                  <a:spcPct val="130000"/>
                </a:lnSpc>
              </a:pPr>
              <a:r>
                <a:rPr lang="zh-CN" altLang="en-US" sz="1400" spc="120" dirty="0">
                  <a:solidFill>
                    <a:schemeClr val="tx1">
                      <a:lumMod val="65000"/>
                      <a:lumOff val="35000"/>
                    </a:schemeClr>
                  </a:solidFill>
                  <a:latin typeface="微软雅黑" panose="020B0503020204020204" charset="-122"/>
                  <a:ea typeface="思源黑体 Normal" panose="020B0400000000000000" charset="-122"/>
                  <a:sym typeface="+mn-ea"/>
                </a:rPr>
                <a:t>系统管理员其可以查看所有宿舍提交的需要报修的问题，以及查看其维修状态，并可以更改其状态。</a:t>
              </a:r>
              <a:endParaRPr sz="1400" dirty="0">
                <a:solidFill>
                  <a:schemeClr val="accent2">
                    <a:lumMod val="75000"/>
                  </a:schemeClr>
                </a:solidFill>
                <a:latin typeface="微软雅黑" panose="020B0503020204020204" charset="-122"/>
                <a:ea typeface="微软雅黑" panose="020B0503020204020204" charset="-122"/>
              </a:endParaRPr>
            </a:p>
          </p:txBody>
        </p:sp>
      </p:grpSp>
      <p:pic>
        <p:nvPicPr>
          <p:cNvPr id="21" name="图片 20">
            <a:extLst>
              <a:ext uri="{FF2B5EF4-FFF2-40B4-BE49-F238E27FC236}">
                <a16:creationId xmlns:a16="http://schemas.microsoft.com/office/drawing/2014/main" id="{BD98A4A8-D916-980B-2A07-1026B8FD1E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6041" y="1144270"/>
            <a:ext cx="8054791" cy="3654049"/>
          </a:xfrm>
          <a:prstGeom prst="rect">
            <a:avLst/>
          </a:prstGeom>
        </p:spPr>
      </p:pic>
    </p:spTree>
    <p:extLst>
      <p:ext uri="{BB962C8B-B14F-4D97-AF65-F5344CB8AC3E}">
        <p14:creationId xmlns:p14="http://schemas.microsoft.com/office/powerpoint/2010/main" val="285281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dissolve">
                                      <p:cBhvr>
                                        <p:cTn id="12" dur="500"/>
                                        <p:tgtEl>
                                          <p:spTgt spid="6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sym typeface="+mn-ea"/>
                        </a:rPr>
                        <a:t>成果展示</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5" name="矩形 4"/>
                    <p:cNvSpPr/>
                    <p:nvPr/>
                  </p:nvSpPr>
                  <p:spPr>
                    <a:xfrm>
                      <a:off x="10150" y="2450"/>
                      <a:ext cx="2682"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Achievement display</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1"/>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04</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5" name="组合 64"/>
          <p:cNvGrpSpPr/>
          <p:nvPr/>
        </p:nvGrpSpPr>
        <p:grpSpPr>
          <a:xfrm>
            <a:off x="1142682" y="5067559"/>
            <a:ext cx="9906635" cy="929640"/>
            <a:chOff x="2463" y="6016"/>
            <a:chExt cx="15601" cy="1464"/>
          </a:xfrm>
        </p:grpSpPr>
        <p:grpSp>
          <p:nvGrpSpPr>
            <p:cNvPr id="58" name="组合 57"/>
            <p:cNvGrpSpPr/>
            <p:nvPr/>
          </p:nvGrpSpPr>
          <p:grpSpPr>
            <a:xfrm>
              <a:off x="2463" y="6055"/>
              <a:ext cx="2682" cy="1425"/>
              <a:chOff x="2964" y="4014"/>
              <a:chExt cx="2682" cy="1425"/>
            </a:xfrm>
          </p:grpSpPr>
          <p:sp>
            <p:nvSpPr>
              <p:cNvPr id="61" name="文本框 60"/>
              <p:cNvSpPr txBox="1"/>
              <p:nvPr/>
            </p:nvSpPr>
            <p:spPr>
              <a:xfrm>
                <a:off x="2964" y="4014"/>
                <a:ext cx="2682" cy="72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宿舍管理</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
            <p:nvSpPr>
              <p:cNvPr id="63" name="íSlïḋê"/>
              <p:cNvSpPr/>
              <p:nvPr/>
            </p:nvSpPr>
            <p:spPr bwMode="auto">
              <a:xfrm>
                <a:off x="3179" y="5349"/>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sp>
          <p:nvSpPr>
            <p:cNvPr id="64" name="矩形 63"/>
            <p:cNvSpPr/>
            <p:nvPr/>
          </p:nvSpPr>
          <p:spPr>
            <a:xfrm>
              <a:off x="6125" y="6016"/>
              <a:ext cx="11939" cy="985"/>
            </a:xfrm>
            <a:prstGeom prst="rect">
              <a:avLst/>
            </a:prstGeom>
          </p:spPr>
          <p:txBody>
            <a:bodyPr wrap="square">
              <a:spAutoFit/>
            </a:bodyPr>
            <a:lstStyle/>
            <a:p>
              <a:pPr algn="l">
                <a:lnSpc>
                  <a:spcPct val="130000"/>
                </a:lnSpc>
              </a:pPr>
              <a:r>
                <a:rPr lang="zh-CN" altLang="en-US" sz="1400" dirty="0">
                  <a:solidFill>
                    <a:schemeClr val="accent2">
                      <a:lumMod val="75000"/>
                    </a:schemeClr>
                  </a:solidFill>
                  <a:latin typeface="微软雅黑" panose="020B0503020204020204" charset="-122"/>
                  <a:ea typeface="微软雅黑" panose="020B0503020204020204" charset="-122"/>
                </a:rPr>
                <a:t>每个宿舍楼以及宿舍的信息由系统管理员登录后天管理系统后直接导入宿舍信息表，系统会根据表直接导入宿舍信息。</a:t>
              </a:r>
              <a:endParaRPr sz="1400" dirty="0">
                <a:solidFill>
                  <a:schemeClr val="accent2">
                    <a:lumMod val="75000"/>
                  </a:schemeClr>
                </a:solidFill>
                <a:latin typeface="微软雅黑" panose="020B0503020204020204" charset="-122"/>
                <a:ea typeface="微软雅黑" panose="020B0503020204020204" charset="-122"/>
              </a:endParaRPr>
            </a:p>
          </p:txBody>
        </p:sp>
      </p:grpSp>
      <p:pic>
        <p:nvPicPr>
          <p:cNvPr id="21" name="图片 20">
            <a:extLst>
              <a:ext uri="{FF2B5EF4-FFF2-40B4-BE49-F238E27FC236}">
                <a16:creationId xmlns:a16="http://schemas.microsoft.com/office/drawing/2014/main" id="{88AD3CC1-3CD2-90E0-1AF0-4A5ED254A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6041" y="1174750"/>
            <a:ext cx="8054791" cy="3654049"/>
          </a:xfrm>
          <a:prstGeom prst="rect">
            <a:avLst/>
          </a:prstGeom>
        </p:spPr>
      </p:pic>
    </p:spTree>
    <p:extLst>
      <p:ext uri="{BB962C8B-B14F-4D97-AF65-F5344CB8AC3E}">
        <p14:creationId xmlns:p14="http://schemas.microsoft.com/office/powerpoint/2010/main" val="334618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dissolve">
                                      <p:cBhvr>
                                        <p:cTn id="12" dur="500"/>
                                        <p:tgtEl>
                                          <p:spTgt spid="6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椭圆 44"/>
          <p:cNvSpPr/>
          <p:nvPr/>
        </p:nvSpPr>
        <p:spPr>
          <a:xfrm>
            <a:off x="-1323340" y="-1804670"/>
            <a:ext cx="4044950" cy="404495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1329035" y="2240280"/>
            <a:ext cx="1938020" cy="193802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11910" y="6296025"/>
            <a:ext cx="1271270" cy="127127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7805" y="227965"/>
            <a:ext cx="11756390" cy="6402070"/>
          </a:xfrm>
          <a:prstGeom prst="rect">
            <a:avLst/>
          </a:prstGeom>
          <a:noFill/>
          <a:ln w="762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672465" y="390525"/>
            <a:ext cx="10847070" cy="6046470"/>
            <a:chOff x="1059" y="691"/>
            <a:chExt cx="17082" cy="9522"/>
          </a:xfrm>
        </p:grpSpPr>
        <p:sp>
          <p:nvSpPr>
            <p:cNvPr id="24" name="文本框 23"/>
            <p:cNvSpPr txBox="1"/>
            <p:nvPr/>
          </p:nvSpPr>
          <p:spPr>
            <a:xfrm>
              <a:off x="1059" y="691"/>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sp>
          <p:nvSpPr>
            <p:cNvPr id="25" name="文本框 24"/>
            <p:cNvSpPr txBox="1"/>
            <p:nvPr/>
          </p:nvSpPr>
          <p:spPr>
            <a:xfrm>
              <a:off x="1059" y="9779"/>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grpSp>
      <p:sp>
        <p:nvSpPr>
          <p:cNvPr id="48" name="文本框 47"/>
          <p:cNvSpPr txBox="1"/>
          <p:nvPr>
            <p:custDataLst>
              <p:tags r:id="rId1"/>
            </p:custDataLst>
          </p:nvPr>
        </p:nvSpPr>
        <p:spPr>
          <a:xfrm>
            <a:off x="5069205" y="1577975"/>
            <a:ext cx="2052955" cy="1861185"/>
          </a:xfrm>
          <a:prstGeom prst="rect">
            <a:avLst/>
          </a:prstGeom>
          <a:noFill/>
        </p:spPr>
        <p:txBody>
          <a:bodyPr wrap="square" rtlCol="0">
            <a:spAutoFit/>
          </a:bodyPr>
          <a:lstStyle/>
          <a:p>
            <a:pPr algn="ctr"/>
            <a:r>
              <a:rPr lang="en-US" altLang="zh-CN" sz="11500">
                <a:latin typeface="思源黑体 CN Bold" panose="020B0800000000000000" charset="-122"/>
                <a:ea typeface="思源黑体 CN Bold" panose="020B0800000000000000" charset="-122"/>
              </a:rPr>
              <a:t>05</a:t>
            </a:r>
          </a:p>
        </p:txBody>
      </p:sp>
      <p:sp>
        <p:nvSpPr>
          <p:cNvPr id="3" name="文本框 2"/>
          <p:cNvSpPr txBox="1"/>
          <p:nvPr/>
        </p:nvSpPr>
        <p:spPr>
          <a:xfrm>
            <a:off x="5234305" y="3033395"/>
            <a:ext cx="1685925" cy="922020"/>
          </a:xfrm>
          <a:prstGeom prst="rect">
            <a:avLst/>
          </a:prstGeom>
          <a:noFill/>
        </p:spPr>
        <p:txBody>
          <a:bodyPr wrap="square" rtlCol="0">
            <a:spAutoFit/>
          </a:bodyPr>
          <a:lstStyle/>
          <a:p>
            <a:pPr algn="dist"/>
            <a:r>
              <a:rPr lang="en-US" altLang="zh-CN" sz="5400">
                <a:solidFill>
                  <a:schemeClr val="tx1"/>
                </a:solidFill>
                <a:latin typeface="思源黑体 CN Bold" panose="020B0800000000000000" charset="-122"/>
                <a:ea typeface="思源黑体 CN Bold" panose="020B0800000000000000" charset="-122"/>
              </a:rPr>
              <a:t>Part</a:t>
            </a:r>
          </a:p>
        </p:txBody>
      </p:sp>
      <p:sp>
        <p:nvSpPr>
          <p:cNvPr id="30" name="文本框 29"/>
          <p:cNvSpPr txBox="1"/>
          <p:nvPr/>
        </p:nvSpPr>
        <p:spPr>
          <a:xfrm>
            <a:off x="4636135" y="4399280"/>
            <a:ext cx="2919730" cy="521970"/>
          </a:xfrm>
          <a:prstGeom prst="rect">
            <a:avLst/>
          </a:prstGeom>
          <a:noFill/>
        </p:spPr>
        <p:txBody>
          <a:bodyPr wrap="square" rtlCol="0">
            <a:spAutoFit/>
          </a:bodyPr>
          <a:lstStyle/>
          <a:p>
            <a:pPr algn="ctr"/>
            <a:r>
              <a:rPr lang="zh-CN" altLang="en-US" sz="2800" b="1" dirty="0">
                <a:solidFill>
                  <a:srgbClr val="000000"/>
                </a:solidFill>
                <a:latin typeface="思源黑体 CN Medium" panose="020B0600000000000000" charset="-122"/>
                <a:ea typeface="思源黑体 CN Medium" panose="020B0600000000000000" charset="-122"/>
                <a:sym typeface="+mn-ea"/>
              </a:rPr>
              <a:t>总结</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65" name="矩形 64"/>
          <p:cNvSpPr/>
          <p:nvPr/>
        </p:nvSpPr>
        <p:spPr>
          <a:xfrm>
            <a:off x="5651361" y="4918571"/>
            <a:ext cx="888641" cy="276999"/>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Summary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plus(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barn(inVertical)">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barn(inVertical)">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barn(inVertical)">
                                      <p:cBhvr>
                                        <p:cTn id="27" dur="500"/>
                                        <p:tgtEl>
                                          <p:spTgt spid="47"/>
                                        </p:tgtEl>
                                      </p:cBhvr>
                                    </p:animEffect>
                                  </p:childTnLst>
                                </p:cTn>
                              </p:par>
                            </p:childTnLst>
                          </p:cTn>
                        </p:par>
                      </p:childTnLst>
                    </p:cTn>
                  </p:par>
                  <p:par>
                    <p:cTn id="28" fill="hold">
                      <p:stCondLst>
                        <p:cond delay="indefinite"/>
                      </p:stCondLst>
                      <p:childTnLst>
                        <p:par>
                          <p:cTn id="29" fill="hold">
                            <p:stCondLst>
                              <p:cond delay="0"/>
                            </p:stCondLst>
                            <p:childTnLst>
                              <p:par>
                                <p:cTn id="30" presetID="41" presetClass="entr" presetSubtype="0" fill="hold" grpId="0" nodeType="clickEffect">
                                  <p:stCondLst>
                                    <p:cond delay="0"/>
                                  </p:stCondLst>
                                  <p:iterate type="lt">
                                    <p:tmPct val="10000"/>
                                  </p:iterate>
                                  <p:childTnLst>
                                    <p:set>
                                      <p:cBhvr>
                                        <p:cTn id="31" dur="1" fill="hold">
                                          <p:stCondLst>
                                            <p:cond delay="0"/>
                                          </p:stCondLst>
                                        </p:cTn>
                                        <p:tgtEl>
                                          <p:spTgt spid="3"/>
                                        </p:tgtEl>
                                        <p:attrNameLst>
                                          <p:attrName>style.visibility</p:attrName>
                                        </p:attrNameLst>
                                      </p:cBhvr>
                                      <p:to>
                                        <p:strVal val="visible"/>
                                      </p:to>
                                    </p:set>
                                    <p:anim calcmode="lin" valueType="num">
                                      <p:cBhvr>
                                        <p:cTn id="32"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
                                        </p:tgtEl>
                                        <p:attrNameLst>
                                          <p:attrName>ppt_y</p:attrName>
                                        </p:attrNameLst>
                                      </p:cBhvr>
                                      <p:tavLst>
                                        <p:tav tm="0">
                                          <p:val>
                                            <p:strVal val="#ppt_y"/>
                                          </p:val>
                                        </p:tav>
                                        <p:tav tm="100000">
                                          <p:val>
                                            <p:strVal val="#ppt_y"/>
                                          </p:val>
                                        </p:tav>
                                      </p:tavLst>
                                    </p:anim>
                                    <p:anim calcmode="lin" valueType="num">
                                      <p:cBhvr>
                                        <p:cTn id="34"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dissolve">
                                      <p:cBhvr>
                                        <p:cTn id="45" dur="500"/>
                                        <p:tgtEl>
                                          <p:spTgt spid="30"/>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randombar(horizontal)">
                                      <p:cBhvr>
                                        <p:cTn id="5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5" grpId="1" animBg="1"/>
      <p:bldP spid="46" grpId="0" bldLvl="0" animBg="1"/>
      <p:bldP spid="46" grpId="1" animBg="1"/>
      <p:bldP spid="47" grpId="0" bldLvl="0" animBg="1"/>
      <p:bldP spid="47" grpId="1" animBg="1"/>
      <p:bldP spid="6" grpId="0" bldLvl="0" animBg="1"/>
      <p:bldP spid="6" grpId="1" animBg="1"/>
      <p:bldP spid="48" grpId="0"/>
      <p:bldP spid="48" grpId="1"/>
      <p:bldP spid="3" grpId="0"/>
      <p:bldP spid="3" grpId="1"/>
      <p:bldP spid="30" grpId="0"/>
      <p:bldP spid="30" grpId="1"/>
      <p:bldP spid="65" grpId="0"/>
      <p:bldP spid="65"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sym typeface="+mn-ea"/>
                        </a:rPr>
                        <a:t>总结</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5" name="矩形 4"/>
                    <p:cNvSpPr/>
                    <p:nvPr/>
                  </p:nvSpPr>
                  <p:spPr>
                    <a:xfrm>
                      <a:off x="10150" y="2450"/>
                      <a:ext cx="1399"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Summary</a:t>
                      </a:r>
                    </a:p>
                  </p:txBody>
                </p:sp>
              </p:grpSp>
              <p:sp>
                <p:nvSpPr>
                  <p:cNvPr id="7" name="PA-圆角矩形 5"/>
                  <p:cNvSpPr/>
                  <p:nvPr>
                    <p:custDataLst>
                      <p:tags r:id="rId1"/>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05</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5" name="文本框 9">
            <a:extLst>
              <a:ext uri="{FF2B5EF4-FFF2-40B4-BE49-F238E27FC236}">
                <a16:creationId xmlns:a16="http://schemas.microsoft.com/office/drawing/2014/main" id="{1C514E06-AE46-4D2C-AF6A-25FD0DB18C4C}"/>
              </a:ext>
            </a:extLst>
          </p:cNvPr>
          <p:cNvSpPr txBox="1"/>
          <p:nvPr/>
        </p:nvSpPr>
        <p:spPr>
          <a:xfrm>
            <a:off x="2242457" y="1950518"/>
            <a:ext cx="7707086" cy="29569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dirty="0"/>
              <a:t>	</a:t>
            </a:r>
            <a:r>
              <a:rPr lang="zh-CN" altLang="en-US" dirty="0"/>
              <a:t>管理信息系统技术在我国已经相当成熟，设计和实现一个宿舍管理信息系统是可行的。宿舍工作的信息数字化、网络化已成为不可阻挡的趋势和发展方向。管理信息系统也将越来越多的应用到我们的生活中。</a:t>
            </a:r>
            <a:endParaRPr lang="en-US" altLang="zh-CN" dirty="0"/>
          </a:p>
          <a:p>
            <a:pPr>
              <a:lnSpc>
                <a:spcPct val="150000"/>
              </a:lnSpc>
            </a:pPr>
            <a:r>
              <a:rPr lang="en-US" altLang="zh-CN" dirty="0"/>
              <a:t>	</a:t>
            </a:r>
            <a:r>
              <a:rPr lang="zh-CN" altLang="en-US" dirty="0"/>
              <a:t>设计的高校宿舍安全管理系统能够更加方便、合理地管理学生宿舍，不仅提高了管理效率，还能确保事务的正常处理。在以后的推广中将及时发现存在的不足</a:t>
            </a:r>
            <a:r>
              <a:rPr lang="en-US" altLang="zh-CN" dirty="0"/>
              <a:t>,</a:t>
            </a:r>
            <a:r>
              <a:rPr lang="zh-CN" altLang="en-US" dirty="0"/>
              <a:t>并加以改正</a:t>
            </a:r>
            <a:r>
              <a:rPr lang="en-US" altLang="zh-CN" dirty="0"/>
              <a:t>,</a:t>
            </a:r>
            <a:r>
              <a:rPr lang="zh-CN" altLang="en-US" dirty="0"/>
              <a:t>不断完善该系统</a:t>
            </a:r>
            <a:r>
              <a:rPr lang="en-US" altLang="zh-CN" dirty="0"/>
              <a:t>,</a:t>
            </a:r>
            <a:r>
              <a:rPr lang="zh-CN" altLang="en-US" dirty="0"/>
              <a:t>以提高系统的实用性、易用性。</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fade">
                                      <p:cBhvr>
                                        <p:cTn id="12"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椭圆 44"/>
          <p:cNvSpPr/>
          <p:nvPr/>
        </p:nvSpPr>
        <p:spPr>
          <a:xfrm>
            <a:off x="-1323340" y="-1804670"/>
            <a:ext cx="4044950" cy="404495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1329035" y="2240280"/>
            <a:ext cx="1938020" cy="193802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11910" y="6296025"/>
            <a:ext cx="1271270" cy="127127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7805" y="227965"/>
            <a:ext cx="11756390" cy="6402070"/>
          </a:xfrm>
          <a:prstGeom prst="rect">
            <a:avLst/>
          </a:prstGeom>
          <a:noFill/>
          <a:ln w="762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672465" y="390525"/>
            <a:ext cx="10847070" cy="6046470"/>
            <a:chOff x="1059" y="691"/>
            <a:chExt cx="17082" cy="9522"/>
          </a:xfrm>
        </p:grpSpPr>
        <p:sp>
          <p:nvSpPr>
            <p:cNvPr id="24" name="文本框 23"/>
            <p:cNvSpPr txBox="1"/>
            <p:nvPr/>
          </p:nvSpPr>
          <p:spPr>
            <a:xfrm>
              <a:off x="1059" y="691"/>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sp>
          <p:nvSpPr>
            <p:cNvPr id="25" name="文本框 24"/>
            <p:cNvSpPr txBox="1"/>
            <p:nvPr/>
          </p:nvSpPr>
          <p:spPr>
            <a:xfrm>
              <a:off x="1059" y="9779"/>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grpSp>
      <p:sp>
        <p:nvSpPr>
          <p:cNvPr id="48" name="文本框 47"/>
          <p:cNvSpPr txBox="1"/>
          <p:nvPr/>
        </p:nvSpPr>
        <p:spPr>
          <a:xfrm>
            <a:off x="3479164" y="2663508"/>
            <a:ext cx="5235627" cy="830997"/>
          </a:xfrm>
          <a:prstGeom prst="rect">
            <a:avLst/>
          </a:prstGeom>
          <a:noFill/>
        </p:spPr>
        <p:txBody>
          <a:bodyPr wrap="square" rtlCol="0">
            <a:spAutoFit/>
          </a:bodyPr>
          <a:lstStyle/>
          <a:p>
            <a:pPr algn="dist"/>
            <a:r>
              <a:rPr lang="zh-CN" altLang="en-US" sz="4800" dirty="0">
                <a:solidFill>
                  <a:srgbClr val="000000"/>
                </a:solidFill>
                <a:latin typeface="思源黑体 CN Bold" panose="020B0800000000000000" charset="-122"/>
                <a:ea typeface="思源黑体 CN Bold" panose="020B0800000000000000" charset="-122"/>
              </a:rPr>
              <a:t>恳请老师批评指正</a:t>
            </a:r>
          </a:p>
        </p:txBody>
      </p:sp>
      <p:sp>
        <p:nvSpPr>
          <p:cNvPr id="49" name="文本框 48"/>
          <p:cNvSpPr txBox="1"/>
          <p:nvPr/>
        </p:nvSpPr>
        <p:spPr>
          <a:xfrm>
            <a:off x="2311400" y="5212080"/>
            <a:ext cx="1504950" cy="306705"/>
          </a:xfrm>
          <a:prstGeom prst="rect">
            <a:avLst/>
          </a:prstGeom>
          <a:noFill/>
        </p:spPr>
        <p:txBody>
          <a:bodyPr wrap="square" rtlCol="0">
            <a:spAutoFit/>
          </a:bodyPr>
          <a:lstStyle/>
          <a:p>
            <a:pPr algn="ctr"/>
            <a:r>
              <a:rPr lang="zh-CN" altLang="en-US" sz="1400" dirty="0">
                <a:solidFill>
                  <a:srgbClr val="000000"/>
                </a:solidFill>
                <a:latin typeface="思源黑体 CN Medium" panose="020B0600000000000000" charset="-122"/>
                <a:ea typeface="思源黑体 CN Medium" panose="020B0600000000000000" charset="-122"/>
              </a:rPr>
              <a:t>姓名：郭力宇</a:t>
            </a:r>
          </a:p>
        </p:txBody>
      </p:sp>
      <p:sp>
        <p:nvSpPr>
          <p:cNvPr id="50" name="文本框 49"/>
          <p:cNvSpPr txBox="1"/>
          <p:nvPr/>
        </p:nvSpPr>
        <p:spPr>
          <a:xfrm>
            <a:off x="3860165" y="5212080"/>
            <a:ext cx="1951355" cy="307777"/>
          </a:xfrm>
          <a:prstGeom prst="rect">
            <a:avLst/>
          </a:prstGeom>
          <a:noFill/>
        </p:spPr>
        <p:txBody>
          <a:bodyPr wrap="square" rtlCol="0">
            <a:spAutoFit/>
          </a:bodyPr>
          <a:lstStyle/>
          <a:p>
            <a:pPr algn="ctr"/>
            <a:r>
              <a:rPr lang="zh-CN" altLang="en-US" sz="1400" dirty="0">
                <a:solidFill>
                  <a:srgbClr val="000000"/>
                </a:solidFill>
                <a:latin typeface="思源黑体 CN Medium" panose="020B0600000000000000" charset="-122"/>
                <a:ea typeface="思源黑体 CN Medium" panose="020B0600000000000000" charset="-122"/>
              </a:rPr>
              <a:t>学号：</a:t>
            </a:r>
            <a:r>
              <a:rPr lang="en-US" altLang="zh-CN" sz="1400" dirty="0">
                <a:solidFill>
                  <a:srgbClr val="000000"/>
                </a:solidFill>
                <a:latin typeface="思源黑体 CN Medium" panose="020B0600000000000000" charset="-122"/>
                <a:ea typeface="思源黑体 CN Medium" panose="020B0600000000000000" charset="-122"/>
              </a:rPr>
              <a:t>2018405A123</a:t>
            </a:r>
          </a:p>
        </p:txBody>
      </p:sp>
      <p:sp>
        <p:nvSpPr>
          <p:cNvPr id="51" name="文本框 50"/>
          <p:cNvSpPr txBox="1"/>
          <p:nvPr/>
        </p:nvSpPr>
        <p:spPr>
          <a:xfrm>
            <a:off x="5855335" y="5212080"/>
            <a:ext cx="2263140" cy="307777"/>
          </a:xfrm>
          <a:prstGeom prst="rect">
            <a:avLst/>
          </a:prstGeom>
          <a:noFill/>
        </p:spPr>
        <p:txBody>
          <a:bodyPr wrap="square" rtlCol="0">
            <a:spAutoFit/>
          </a:bodyPr>
          <a:lstStyle/>
          <a:p>
            <a:pPr algn="ctr"/>
            <a:r>
              <a:rPr lang="zh-CN" sz="1400" dirty="0">
                <a:solidFill>
                  <a:srgbClr val="000000"/>
                </a:solidFill>
                <a:latin typeface="思源黑体 CN Medium" panose="020B0600000000000000" charset="-122"/>
                <a:ea typeface="思源黑体 CN Medium" panose="020B0600000000000000" charset="-122"/>
              </a:rPr>
              <a:t>学校：</a:t>
            </a:r>
            <a:r>
              <a:rPr lang="zh-CN" altLang="en-US" sz="1400" dirty="0">
                <a:solidFill>
                  <a:srgbClr val="000000"/>
                </a:solidFill>
                <a:latin typeface="思源黑体 CN Medium" panose="020B0600000000000000" charset="-122"/>
                <a:ea typeface="思源黑体 CN Medium" panose="020B0600000000000000" charset="-122"/>
              </a:rPr>
              <a:t>北华航天工业学院</a:t>
            </a:r>
            <a:endParaRPr lang="zh-CN" sz="1400" dirty="0">
              <a:solidFill>
                <a:srgbClr val="000000"/>
              </a:solidFill>
              <a:latin typeface="思源黑体 CN Medium" panose="020B0600000000000000" charset="-122"/>
              <a:ea typeface="思源黑体 CN Medium" panose="020B0600000000000000" charset="-122"/>
            </a:endParaRPr>
          </a:p>
        </p:txBody>
      </p:sp>
      <p:sp>
        <p:nvSpPr>
          <p:cNvPr id="52" name="文本框 51"/>
          <p:cNvSpPr txBox="1"/>
          <p:nvPr/>
        </p:nvSpPr>
        <p:spPr>
          <a:xfrm>
            <a:off x="8118475" y="5212080"/>
            <a:ext cx="1855949" cy="307777"/>
          </a:xfrm>
          <a:prstGeom prst="rect">
            <a:avLst/>
          </a:prstGeom>
          <a:noFill/>
        </p:spPr>
        <p:txBody>
          <a:bodyPr wrap="square" rtlCol="0">
            <a:spAutoFit/>
          </a:bodyPr>
          <a:lstStyle/>
          <a:p>
            <a:pPr algn="ctr"/>
            <a:r>
              <a:rPr lang="zh-CN" sz="1400" dirty="0">
                <a:solidFill>
                  <a:srgbClr val="000000"/>
                </a:solidFill>
                <a:latin typeface="思源黑体 CN Medium" panose="020B0600000000000000" charset="-122"/>
                <a:ea typeface="思源黑体 CN Medium" panose="020B0600000000000000" charset="-122"/>
              </a:rPr>
              <a:t>指导老师：</a:t>
            </a:r>
            <a:r>
              <a:rPr lang="zh-CN" altLang="en-US" sz="1400" dirty="0">
                <a:solidFill>
                  <a:srgbClr val="000000"/>
                </a:solidFill>
                <a:latin typeface="思源黑体 CN Medium" panose="020B0600000000000000" charset="-122"/>
                <a:ea typeface="思源黑体 CN Medium" panose="020B0600000000000000" charset="-122"/>
              </a:rPr>
              <a:t>王健</a:t>
            </a:r>
            <a:r>
              <a:rPr lang="zh-CN" sz="1400" dirty="0">
                <a:solidFill>
                  <a:srgbClr val="000000"/>
                </a:solidFill>
                <a:latin typeface="思源黑体 CN Medium" panose="020B0600000000000000" charset="-122"/>
                <a:ea typeface="思源黑体 CN Medium" panose="020B0600000000000000" charset="-122"/>
              </a:rPr>
              <a:t>老师</a:t>
            </a:r>
          </a:p>
        </p:txBody>
      </p:sp>
      <p:sp>
        <p:nvSpPr>
          <p:cNvPr id="53" name="文本框 52"/>
          <p:cNvSpPr txBox="1"/>
          <p:nvPr/>
        </p:nvSpPr>
        <p:spPr>
          <a:xfrm>
            <a:off x="3581400" y="3636010"/>
            <a:ext cx="5048250" cy="368300"/>
          </a:xfrm>
          <a:prstGeom prst="rect">
            <a:avLst/>
          </a:prstGeom>
          <a:noFill/>
        </p:spPr>
        <p:txBody>
          <a:bodyPr wrap="square" rtlCol="0">
            <a:spAutoFit/>
          </a:bodyPr>
          <a:lstStyle/>
          <a:p>
            <a:pPr algn="dist"/>
            <a:r>
              <a:rPr lang="zh-CN" altLang="en-US" dirty="0"/>
              <a:t> 《高校宿舍安全管理系统的设计与实现》</a:t>
            </a:r>
          </a:p>
        </p:txBody>
      </p:sp>
      <p:grpSp>
        <p:nvGrpSpPr>
          <p:cNvPr id="54" name="组合 53"/>
          <p:cNvGrpSpPr/>
          <p:nvPr/>
        </p:nvGrpSpPr>
        <p:grpSpPr>
          <a:xfrm>
            <a:off x="5695950" y="1609090"/>
            <a:ext cx="819150" cy="819150"/>
            <a:chOff x="8970" y="2534"/>
            <a:chExt cx="1290" cy="1290"/>
          </a:xfrm>
        </p:grpSpPr>
        <p:sp>
          <p:nvSpPr>
            <p:cNvPr id="55" name="椭圆 54"/>
            <p:cNvSpPr/>
            <p:nvPr/>
          </p:nvSpPr>
          <p:spPr>
            <a:xfrm>
              <a:off x="8970" y="2534"/>
              <a:ext cx="1290" cy="12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6" name="图片 55" descr="E:\设计\PPT\图片1.png图片1"/>
            <p:cNvPicPr>
              <a:picLocks noChangeAspect="1"/>
            </p:cNvPicPr>
            <p:nvPr/>
          </p:nvPicPr>
          <p:blipFill>
            <a:blip r:embed="rId2"/>
            <a:srcRect/>
            <a:stretch>
              <a:fillRect/>
            </a:stretch>
          </p:blipFill>
          <p:spPr>
            <a:xfrm>
              <a:off x="9221" y="2785"/>
              <a:ext cx="789" cy="789"/>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plus(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4"/>
                                        </p:tgtEl>
                                        <p:attrNameLst>
                                          <p:attrName>style.visibility</p:attrName>
                                        </p:attrNameLst>
                                      </p:cBhvr>
                                      <p:to>
                                        <p:strVal val="visible"/>
                                      </p:to>
                                    </p:set>
                                    <p:animEffect transition="in" filter="dissolve">
                                      <p:cBhvr>
                                        <p:cTn id="17" dur="500"/>
                                        <p:tgtEl>
                                          <p:spTgt spid="54"/>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randombar(horizontal)">
                                      <p:cBhvr>
                                        <p:cTn id="22" dur="500"/>
                                        <p:tgtEl>
                                          <p:spTgt spid="48"/>
                                        </p:tgtEl>
                                      </p:cBhvr>
                                    </p:animEffect>
                                  </p:childTnLst>
                                </p:cTn>
                              </p:par>
                            </p:childTnLst>
                          </p:cTn>
                        </p:par>
                      </p:childTnLst>
                    </p:cTn>
                  </p:par>
                  <p:par>
                    <p:cTn id="23" fill="hold">
                      <p:stCondLst>
                        <p:cond delay="indefinite"/>
                      </p:stCondLst>
                      <p:childTnLst>
                        <p:par>
                          <p:cTn id="24" fill="hold">
                            <p:stCondLst>
                              <p:cond delay="0"/>
                            </p:stCondLst>
                            <p:childTnLst>
                              <p:par>
                                <p:cTn id="25" presetID="41" presetClass="entr" presetSubtype="0" fill="hold" grpId="0" nodeType="clickEffect">
                                  <p:stCondLst>
                                    <p:cond delay="0"/>
                                  </p:stCondLst>
                                  <p:iterate type="lt">
                                    <p:tmPct val="10000"/>
                                  </p:iterate>
                                  <p:childTnLst>
                                    <p:set>
                                      <p:cBhvr>
                                        <p:cTn id="26" dur="1" fill="hold">
                                          <p:stCondLst>
                                            <p:cond delay="0"/>
                                          </p:stCondLst>
                                        </p:cTn>
                                        <p:tgtEl>
                                          <p:spTgt spid="53"/>
                                        </p:tgtEl>
                                        <p:attrNameLst>
                                          <p:attrName>style.visibility</p:attrName>
                                        </p:attrNameLst>
                                      </p:cBhvr>
                                      <p:to>
                                        <p:strVal val="visible"/>
                                      </p:to>
                                    </p:set>
                                    <p:anim calcmode="lin" valueType="num">
                                      <p:cBhvr>
                                        <p:cTn id="27" dur="500" fill="hold"/>
                                        <p:tgtEl>
                                          <p:spTgt spid="53"/>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53"/>
                                        </p:tgtEl>
                                        <p:attrNameLst>
                                          <p:attrName>ppt_y</p:attrName>
                                        </p:attrNameLst>
                                      </p:cBhvr>
                                      <p:tavLst>
                                        <p:tav tm="0">
                                          <p:val>
                                            <p:strVal val="#ppt_y"/>
                                          </p:val>
                                        </p:tav>
                                        <p:tav tm="100000">
                                          <p:val>
                                            <p:strVal val="#ppt_y"/>
                                          </p:val>
                                        </p:tav>
                                      </p:tavLst>
                                    </p:anim>
                                    <p:anim calcmode="lin" valueType="num">
                                      <p:cBhvr>
                                        <p:cTn id="29" dur="500" fill="hold"/>
                                        <p:tgtEl>
                                          <p:spTgt spid="53"/>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53"/>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53"/>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barn(inVertical)">
                                      <p:cBhvr>
                                        <p:cTn id="36" dur="500"/>
                                        <p:tgtEl>
                                          <p:spTgt spid="45"/>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grpId="0" nodeType="clickEffect">
                                  <p:stCondLst>
                                    <p:cond delay="0"/>
                                  </p:stCondLst>
                                  <p:childTnLst>
                                    <p:set>
                                      <p:cBhvr>
                                        <p:cTn id="40" dur="1" fill="hold">
                                          <p:stCondLst>
                                            <p:cond delay="0"/>
                                          </p:stCondLst>
                                        </p:cTn>
                                        <p:tgtEl>
                                          <p:spTgt spid="46"/>
                                        </p:tgtEl>
                                        <p:attrNameLst>
                                          <p:attrName>style.visibility</p:attrName>
                                        </p:attrNameLst>
                                      </p:cBhvr>
                                      <p:to>
                                        <p:strVal val="visible"/>
                                      </p:to>
                                    </p:set>
                                    <p:animEffect transition="in" filter="barn(inVertical)">
                                      <p:cBhvr>
                                        <p:cTn id="41" dur="500"/>
                                        <p:tgtEl>
                                          <p:spTgt spid="46"/>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47"/>
                                        </p:tgtEl>
                                        <p:attrNameLst>
                                          <p:attrName>style.visibility</p:attrName>
                                        </p:attrNameLst>
                                      </p:cBhvr>
                                      <p:to>
                                        <p:strVal val="visible"/>
                                      </p:to>
                                    </p:set>
                                    <p:animEffect transition="in" filter="barn(inVertical)">
                                      <p:cBhvr>
                                        <p:cTn id="46" dur="500"/>
                                        <p:tgtEl>
                                          <p:spTgt spid="47"/>
                                        </p:tgtEl>
                                      </p:cBhvr>
                                    </p:animEffect>
                                  </p:childTnLst>
                                </p:cTn>
                              </p:par>
                            </p:childTnLst>
                          </p:cTn>
                        </p:par>
                      </p:childTnLst>
                    </p:cTn>
                  </p:par>
                  <p:par>
                    <p:cTn id="47" fill="hold">
                      <p:stCondLst>
                        <p:cond delay="indefinite"/>
                      </p:stCondLst>
                      <p:childTnLst>
                        <p:par>
                          <p:cTn id="48" fill="hold">
                            <p:stCondLst>
                              <p:cond delay="0"/>
                            </p:stCondLst>
                            <p:childTnLst>
                              <p:par>
                                <p:cTn id="49" presetID="14" presetClass="entr" presetSubtype="10" fill="hold" grpId="0" nodeType="click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randombar(horizontal)">
                                      <p:cBhvr>
                                        <p:cTn id="51" dur="500"/>
                                        <p:tgtEl>
                                          <p:spTgt spid="49"/>
                                        </p:tgtEl>
                                      </p:cBhvr>
                                    </p:animEffect>
                                  </p:childTnLst>
                                </p:cTn>
                              </p:par>
                            </p:childTnLst>
                          </p:cTn>
                        </p:par>
                      </p:childTnLst>
                    </p:cTn>
                  </p:par>
                  <p:par>
                    <p:cTn id="52" fill="hold">
                      <p:stCondLst>
                        <p:cond delay="indefinite"/>
                      </p:stCondLst>
                      <p:childTnLst>
                        <p:par>
                          <p:cTn id="53" fill="hold">
                            <p:stCondLst>
                              <p:cond delay="0"/>
                            </p:stCondLst>
                            <p:childTnLst>
                              <p:par>
                                <p:cTn id="54" presetID="14" presetClass="entr" presetSubtype="10" fill="hold" grpId="0" nodeType="clickEffect">
                                  <p:stCondLst>
                                    <p:cond delay="0"/>
                                  </p:stCondLst>
                                  <p:childTnLst>
                                    <p:set>
                                      <p:cBhvr>
                                        <p:cTn id="55" dur="1" fill="hold">
                                          <p:stCondLst>
                                            <p:cond delay="0"/>
                                          </p:stCondLst>
                                        </p:cTn>
                                        <p:tgtEl>
                                          <p:spTgt spid="50"/>
                                        </p:tgtEl>
                                        <p:attrNameLst>
                                          <p:attrName>style.visibility</p:attrName>
                                        </p:attrNameLst>
                                      </p:cBhvr>
                                      <p:to>
                                        <p:strVal val="visible"/>
                                      </p:to>
                                    </p:set>
                                    <p:animEffect transition="in" filter="randombar(horizontal)">
                                      <p:cBhvr>
                                        <p:cTn id="56" dur="500"/>
                                        <p:tgtEl>
                                          <p:spTgt spid="50"/>
                                        </p:tgtEl>
                                      </p:cBhvr>
                                    </p:animEffect>
                                  </p:childTnLst>
                                </p:cTn>
                              </p:par>
                            </p:childTnLst>
                          </p:cTn>
                        </p:par>
                      </p:childTnLst>
                    </p:cTn>
                  </p:par>
                  <p:par>
                    <p:cTn id="57" fill="hold">
                      <p:stCondLst>
                        <p:cond delay="indefinite"/>
                      </p:stCondLst>
                      <p:childTnLst>
                        <p:par>
                          <p:cTn id="58" fill="hold">
                            <p:stCondLst>
                              <p:cond delay="0"/>
                            </p:stCondLst>
                            <p:childTnLst>
                              <p:par>
                                <p:cTn id="59" presetID="14" presetClass="entr" presetSubtype="10" fill="hold" grpId="0" nodeType="clickEffect">
                                  <p:stCondLst>
                                    <p:cond delay="0"/>
                                  </p:stCondLst>
                                  <p:childTnLst>
                                    <p:set>
                                      <p:cBhvr>
                                        <p:cTn id="60" dur="1" fill="hold">
                                          <p:stCondLst>
                                            <p:cond delay="0"/>
                                          </p:stCondLst>
                                        </p:cTn>
                                        <p:tgtEl>
                                          <p:spTgt spid="51"/>
                                        </p:tgtEl>
                                        <p:attrNameLst>
                                          <p:attrName>style.visibility</p:attrName>
                                        </p:attrNameLst>
                                      </p:cBhvr>
                                      <p:to>
                                        <p:strVal val="visible"/>
                                      </p:to>
                                    </p:set>
                                    <p:animEffect transition="in" filter="randombar(horizontal)">
                                      <p:cBhvr>
                                        <p:cTn id="61" dur="500"/>
                                        <p:tgtEl>
                                          <p:spTgt spid="51"/>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grpId="0" nodeType="click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randombar(horizontal)">
                                      <p:cBhvr>
                                        <p:cTn id="66"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5" grpId="1" animBg="1"/>
      <p:bldP spid="46" grpId="0" bldLvl="0" animBg="1"/>
      <p:bldP spid="46" grpId="1" animBg="1"/>
      <p:bldP spid="47" grpId="0" bldLvl="0" animBg="1"/>
      <p:bldP spid="47" grpId="1" animBg="1"/>
      <p:bldP spid="6" grpId="0" bldLvl="0" animBg="1"/>
      <p:bldP spid="6" grpId="1" animBg="1"/>
      <p:bldP spid="48" grpId="0"/>
      <p:bldP spid="48" grpId="1"/>
      <p:bldP spid="49" grpId="0"/>
      <p:bldP spid="49" grpId="1"/>
      <p:bldP spid="50" grpId="0"/>
      <p:bldP spid="50" grpId="1"/>
      <p:bldP spid="51" grpId="0"/>
      <p:bldP spid="51" grpId="1"/>
      <p:bldP spid="52" grpId="0"/>
      <p:bldP spid="52" grpId="1"/>
      <p:bldP spid="53" grpId="0"/>
      <p:bldP spid="53"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椭圆 44"/>
          <p:cNvSpPr/>
          <p:nvPr/>
        </p:nvSpPr>
        <p:spPr>
          <a:xfrm>
            <a:off x="-1323340" y="-1804670"/>
            <a:ext cx="4044950" cy="404495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1329035" y="2240280"/>
            <a:ext cx="1938020" cy="193802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11910" y="6296025"/>
            <a:ext cx="1271270" cy="127127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7805" y="227965"/>
            <a:ext cx="11756390" cy="6402070"/>
          </a:xfrm>
          <a:prstGeom prst="rect">
            <a:avLst/>
          </a:prstGeom>
          <a:noFill/>
          <a:ln w="762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672465" y="390525"/>
            <a:ext cx="10847070" cy="6046470"/>
            <a:chOff x="1059" y="691"/>
            <a:chExt cx="17082" cy="9522"/>
          </a:xfrm>
        </p:grpSpPr>
        <p:sp>
          <p:nvSpPr>
            <p:cNvPr id="24" name="文本框 23"/>
            <p:cNvSpPr txBox="1"/>
            <p:nvPr/>
          </p:nvSpPr>
          <p:spPr>
            <a:xfrm>
              <a:off x="1059" y="691"/>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sp>
          <p:nvSpPr>
            <p:cNvPr id="25" name="文本框 24"/>
            <p:cNvSpPr txBox="1"/>
            <p:nvPr/>
          </p:nvSpPr>
          <p:spPr>
            <a:xfrm>
              <a:off x="1059" y="9779"/>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grpSp>
      <p:sp>
        <p:nvSpPr>
          <p:cNvPr id="48" name="文本框 47"/>
          <p:cNvSpPr txBox="1"/>
          <p:nvPr>
            <p:custDataLst>
              <p:tags r:id="rId1"/>
            </p:custDataLst>
          </p:nvPr>
        </p:nvSpPr>
        <p:spPr>
          <a:xfrm>
            <a:off x="5069205" y="1577975"/>
            <a:ext cx="2052955" cy="1861185"/>
          </a:xfrm>
          <a:prstGeom prst="rect">
            <a:avLst/>
          </a:prstGeom>
          <a:noFill/>
        </p:spPr>
        <p:txBody>
          <a:bodyPr wrap="square" rtlCol="0">
            <a:spAutoFit/>
          </a:bodyPr>
          <a:lstStyle/>
          <a:p>
            <a:pPr algn="ctr"/>
            <a:r>
              <a:rPr lang="en-US" altLang="zh-CN" sz="11500">
                <a:latin typeface="思源黑体 CN Bold" panose="020B0800000000000000" charset="-122"/>
                <a:ea typeface="思源黑体 CN Bold" panose="020B0800000000000000" charset="-122"/>
              </a:rPr>
              <a:t>01</a:t>
            </a:r>
          </a:p>
        </p:txBody>
      </p:sp>
      <p:sp>
        <p:nvSpPr>
          <p:cNvPr id="3" name="文本框 2"/>
          <p:cNvSpPr txBox="1"/>
          <p:nvPr/>
        </p:nvSpPr>
        <p:spPr>
          <a:xfrm>
            <a:off x="5234305" y="3033395"/>
            <a:ext cx="1685925" cy="922020"/>
          </a:xfrm>
          <a:prstGeom prst="rect">
            <a:avLst/>
          </a:prstGeom>
          <a:noFill/>
        </p:spPr>
        <p:txBody>
          <a:bodyPr wrap="square" rtlCol="0">
            <a:spAutoFit/>
          </a:bodyPr>
          <a:lstStyle/>
          <a:p>
            <a:pPr algn="dist"/>
            <a:r>
              <a:rPr lang="en-US" altLang="zh-CN" sz="5400">
                <a:solidFill>
                  <a:schemeClr val="tx1"/>
                </a:solidFill>
                <a:latin typeface="思源黑体 CN Bold" panose="020B0800000000000000" charset="-122"/>
                <a:ea typeface="思源黑体 CN Bold" panose="020B0800000000000000" charset="-122"/>
              </a:rPr>
              <a:t>Part</a:t>
            </a:r>
          </a:p>
        </p:txBody>
      </p:sp>
      <p:sp>
        <p:nvSpPr>
          <p:cNvPr id="30" name="文本框 29"/>
          <p:cNvSpPr txBox="1"/>
          <p:nvPr/>
        </p:nvSpPr>
        <p:spPr>
          <a:xfrm>
            <a:off x="4636135" y="4399280"/>
            <a:ext cx="2919730" cy="521970"/>
          </a:xfrm>
          <a:prstGeom prst="rect">
            <a:avLst/>
          </a:prstGeom>
          <a:noFill/>
        </p:spPr>
        <p:txBody>
          <a:bodyPr wrap="square" rtlCol="0">
            <a:spAutoFit/>
          </a:bodyPr>
          <a:lstStyle/>
          <a:p>
            <a:pPr algn="ctr"/>
            <a:r>
              <a:rPr lang="zh-CN" altLang="en-US" sz="2800" b="1" dirty="0">
                <a:solidFill>
                  <a:srgbClr val="000000"/>
                </a:solidFill>
                <a:latin typeface="思源黑体 CN Medium" panose="020B0600000000000000" charset="-122"/>
                <a:ea typeface="思源黑体 CN Medium" panose="020B0600000000000000" charset="-122"/>
              </a:rPr>
              <a:t>选题背景</a:t>
            </a:r>
          </a:p>
        </p:txBody>
      </p:sp>
      <p:sp>
        <p:nvSpPr>
          <p:cNvPr id="65" name="矩形 64"/>
          <p:cNvSpPr/>
          <p:nvPr/>
        </p:nvSpPr>
        <p:spPr>
          <a:xfrm>
            <a:off x="4932998" y="4907915"/>
            <a:ext cx="2326005" cy="275590"/>
          </a:xfrm>
          <a:prstGeom prst="rect">
            <a:avLst/>
          </a:prstGeom>
        </p:spPr>
        <p:txBody>
          <a:bodyPr wrap="none">
            <a:spAutoFit/>
          </a:bodyPr>
          <a:lstStyle/>
          <a:p>
            <a:pPr algn="ctr"/>
            <a:r>
              <a:rPr lang="zh-CN" altLang="en-US" sz="1200">
                <a:solidFill>
                  <a:schemeClr val="bg1">
                    <a:lumMod val="65000"/>
                  </a:schemeClr>
                </a:solidFill>
                <a:latin typeface="思源黑体 CN Medium" panose="020B0600000000000000" charset="-122"/>
                <a:ea typeface="思源黑体 CN Medium" panose="020B0600000000000000" charset="-122"/>
              </a:rPr>
              <a:t>The  </a:t>
            </a:r>
            <a:r>
              <a:rPr lang="en-US" altLang="zh-CN" sz="1200">
                <a:solidFill>
                  <a:schemeClr val="bg1">
                    <a:lumMod val="65000"/>
                  </a:schemeClr>
                </a:solidFill>
                <a:latin typeface="思源黑体 CN Medium" panose="020B0600000000000000" charset="-122"/>
                <a:ea typeface="思源黑体 CN Medium" panose="020B0600000000000000" charset="-122"/>
              </a:rPr>
              <a:t>background </a:t>
            </a:r>
            <a:r>
              <a:rPr lang="zh-CN" altLang="en-US" sz="1200">
                <a:solidFill>
                  <a:schemeClr val="bg1">
                    <a:lumMod val="65000"/>
                  </a:schemeClr>
                </a:solidFill>
                <a:latin typeface="思源黑体 CN Medium" panose="020B0600000000000000" charset="-122"/>
                <a:ea typeface="思源黑体 CN Medium" panose="020B0600000000000000" charset="-122"/>
              </a:rPr>
              <a:t>of the topic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plus(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barn(inVertical)">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barn(inVertical)">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barn(inVertical)">
                                      <p:cBhvr>
                                        <p:cTn id="27" dur="500"/>
                                        <p:tgtEl>
                                          <p:spTgt spid="47"/>
                                        </p:tgtEl>
                                      </p:cBhvr>
                                    </p:animEffect>
                                  </p:childTnLst>
                                </p:cTn>
                              </p:par>
                            </p:childTnLst>
                          </p:cTn>
                        </p:par>
                      </p:childTnLst>
                    </p:cTn>
                  </p:par>
                  <p:par>
                    <p:cTn id="28" fill="hold">
                      <p:stCondLst>
                        <p:cond delay="indefinite"/>
                      </p:stCondLst>
                      <p:childTnLst>
                        <p:par>
                          <p:cTn id="29" fill="hold">
                            <p:stCondLst>
                              <p:cond delay="0"/>
                            </p:stCondLst>
                            <p:childTnLst>
                              <p:par>
                                <p:cTn id="30" presetID="41" presetClass="entr" presetSubtype="0" fill="hold" grpId="0" nodeType="clickEffect">
                                  <p:stCondLst>
                                    <p:cond delay="0"/>
                                  </p:stCondLst>
                                  <p:iterate type="lt">
                                    <p:tmPct val="10000"/>
                                  </p:iterate>
                                  <p:childTnLst>
                                    <p:set>
                                      <p:cBhvr>
                                        <p:cTn id="31" dur="1" fill="hold">
                                          <p:stCondLst>
                                            <p:cond delay="0"/>
                                          </p:stCondLst>
                                        </p:cTn>
                                        <p:tgtEl>
                                          <p:spTgt spid="3"/>
                                        </p:tgtEl>
                                        <p:attrNameLst>
                                          <p:attrName>style.visibility</p:attrName>
                                        </p:attrNameLst>
                                      </p:cBhvr>
                                      <p:to>
                                        <p:strVal val="visible"/>
                                      </p:to>
                                    </p:set>
                                    <p:anim calcmode="lin" valueType="num">
                                      <p:cBhvr>
                                        <p:cTn id="32"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
                                        </p:tgtEl>
                                        <p:attrNameLst>
                                          <p:attrName>ppt_y</p:attrName>
                                        </p:attrNameLst>
                                      </p:cBhvr>
                                      <p:tavLst>
                                        <p:tav tm="0">
                                          <p:val>
                                            <p:strVal val="#ppt_y"/>
                                          </p:val>
                                        </p:tav>
                                        <p:tav tm="100000">
                                          <p:val>
                                            <p:strVal val="#ppt_y"/>
                                          </p:val>
                                        </p:tav>
                                      </p:tavLst>
                                    </p:anim>
                                    <p:anim calcmode="lin" valueType="num">
                                      <p:cBhvr>
                                        <p:cTn id="34"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dissolve">
                                      <p:cBhvr>
                                        <p:cTn id="45" dur="500"/>
                                        <p:tgtEl>
                                          <p:spTgt spid="30"/>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randombar(horizontal)">
                                      <p:cBhvr>
                                        <p:cTn id="5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5" grpId="1" animBg="1"/>
      <p:bldP spid="46" grpId="0" bldLvl="0" animBg="1"/>
      <p:bldP spid="46" grpId="1" animBg="1"/>
      <p:bldP spid="47" grpId="0" bldLvl="0" animBg="1"/>
      <p:bldP spid="47" grpId="1" animBg="1"/>
      <p:bldP spid="6" grpId="0" bldLvl="0" animBg="1"/>
      <p:bldP spid="6" grpId="1" animBg="1"/>
      <p:bldP spid="48" grpId="0"/>
      <p:bldP spid="48" grpId="1"/>
      <p:bldP spid="3" grpId="0"/>
      <p:bldP spid="3" grpId="1"/>
      <p:bldP spid="30" grpId="0"/>
      <p:bldP spid="30" grpId="1"/>
      <p:bldP spid="65" grpId="0"/>
      <p:bldP spid="65"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278765"/>
            <a:ext cx="4003040" cy="786130"/>
            <a:chOff x="0" y="439"/>
            <a:chExt cx="6304" cy="1238"/>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39"/>
              <a:chOff x="343" y="886"/>
              <a:chExt cx="6304" cy="1239"/>
            </a:xfrm>
          </p:grpSpPr>
          <p:grpSp>
            <p:nvGrpSpPr>
              <p:cNvPr id="11" name="组合 10"/>
              <p:cNvGrpSpPr/>
              <p:nvPr/>
            </p:nvGrpSpPr>
            <p:grpSpPr>
              <a:xfrm>
                <a:off x="550" y="886"/>
                <a:ext cx="6097" cy="1239"/>
                <a:chOff x="6796" y="3041"/>
                <a:chExt cx="6097" cy="1239"/>
              </a:xfrm>
            </p:grpSpPr>
            <p:grpSp>
              <p:nvGrpSpPr>
                <p:cNvPr id="2" name="组合 1"/>
                <p:cNvGrpSpPr/>
                <p:nvPr/>
              </p:nvGrpSpPr>
              <p:grpSpPr>
                <a:xfrm>
                  <a:off x="6796" y="3045"/>
                  <a:ext cx="6097" cy="1235"/>
                  <a:chOff x="6796" y="3045"/>
                  <a:chExt cx="6097" cy="1235"/>
                </a:xfrm>
              </p:grpSpPr>
              <p:grpSp>
                <p:nvGrpSpPr>
                  <p:cNvPr id="42" name="组合 41"/>
                  <p:cNvGrpSpPr/>
                  <p:nvPr/>
                </p:nvGrpSpPr>
                <p:grpSpPr>
                  <a:xfrm>
                    <a:off x="8295" y="3045"/>
                    <a:ext cx="4598" cy="1235"/>
                    <a:chOff x="10141" y="1649"/>
                    <a:chExt cx="4598" cy="1235"/>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选题背景</a:t>
                      </a:r>
                    </a:p>
                  </p:txBody>
                </p:sp>
                <p:sp>
                  <p:nvSpPr>
                    <p:cNvPr id="5" name="矩形 4"/>
                    <p:cNvSpPr/>
                    <p:nvPr/>
                  </p:nvSpPr>
                  <p:spPr>
                    <a:xfrm>
                      <a:off x="10150" y="2450"/>
                      <a:ext cx="3663" cy="434"/>
                    </a:xfrm>
                    <a:prstGeom prst="rect">
                      <a:avLst/>
                    </a:prstGeom>
                  </p:spPr>
                  <p:txBody>
                    <a:bodyPr wrap="none">
                      <a:spAutoFit/>
                    </a:bodyPr>
                    <a:lstStyle/>
                    <a:p>
                      <a:r>
                        <a:rPr lang="zh-CN" altLang="en-US" sz="1200">
                          <a:solidFill>
                            <a:schemeClr val="bg1">
                              <a:lumMod val="65000"/>
                            </a:schemeClr>
                          </a:solidFill>
                          <a:latin typeface="思源黑体 CN Medium" panose="020B0600000000000000" charset="-122"/>
                          <a:ea typeface="思源黑体 CN Medium" panose="020B0600000000000000" charset="-122"/>
                        </a:rPr>
                        <a:t>The  </a:t>
                      </a:r>
                      <a:r>
                        <a:rPr lang="en-US" altLang="zh-CN" sz="1200">
                          <a:solidFill>
                            <a:schemeClr val="bg1">
                              <a:lumMod val="65000"/>
                            </a:schemeClr>
                          </a:solidFill>
                          <a:latin typeface="思源黑体 CN Medium" panose="020B0600000000000000" charset="-122"/>
                          <a:ea typeface="思源黑体 CN Medium" panose="020B0600000000000000" charset="-122"/>
                        </a:rPr>
                        <a:t>background </a:t>
                      </a:r>
                      <a:r>
                        <a:rPr lang="zh-CN" altLang="en-US" sz="1200">
                          <a:solidFill>
                            <a:schemeClr val="bg1">
                              <a:lumMod val="65000"/>
                            </a:schemeClr>
                          </a:solidFill>
                          <a:latin typeface="思源黑体 CN Medium" panose="020B0600000000000000" charset="-122"/>
                          <a:ea typeface="思源黑体 CN Medium" panose="020B0600000000000000" charset="-122"/>
                        </a:rPr>
                        <a:t>of the topic</a:t>
                      </a:r>
                    </a:p>
                  </p:txBody>
                </p:sp>
              </p:grpSp>
              <p:sp>
                <p:nvSpPr>
                  <p:cNvPr id="7" name="PA-圆角矩形 5"/>
                  <p:cNvSpPr/>
                  <p:nvPr>
                    <p:custDataLst>
                      <p:tags r:id="rId1"/>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01</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 name="iṥļídé"/>
          <p:cNvSpPr/>
          <p:nvPr/>
        </p:nvSpPr>
        <p:spPr bwMode="auto">
          <a:xfrm>
            <a:off x="9359900" y="0"/>
            <a:ext cx="2832100" cy="6858000"/>
          </a:xfrm>
          <a:prstGeom prst="rect">
            <a:avLst/>
          </a:prstGeom>
          <a:pattFill prst="wdDnDiag">
            <a:fgClr>
              <a:schemeClr val="bg1">
                <a:lumMod val="95000"/>
              </a:schemeClr>
            </a:fgClr>
            <a:bgClr>
              <a:schemeClr val="bg1"/>
            </a:bgClr>
          </a:patt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endParaRPr lang="zh-CN" altLang="en-US"/>
          </a:p>
        </p:txBody>
      </p:sp>
      <p:grpSp>
        <p:nvGrpSpPr>
          <p:cNvPr id="13" name="组合 12"/>
          <p:cNvGrpSpPr/>
          <p:nvPr/>
        </p:nvGrpSpPr>
        <p:grpSpPr>
          <a:xfrm>
            <a:off x="5283200" y="1714500"/>
            <a:ext cx="5600700" cy="1741170"/>
            <a:chOff x="8550" y="2700"/>
            <a:chExt cx="8820" cy="2742"/>
          </a:xfrm>
        </p:grpSpPr>
        <p:sp>
          <p:nvSpPr>
            <p:cNvPr id="20" name="矩形 19"/>
            <p:cNvSpPr/>
            <p:nvPr/>
          </p:nvSpPr>
          <p:spPr>
            <a:xfrm>
              <a:off x="8550" y="2700"/>
              <a:ext cx="8820" cy="2680"/>
            </a:xfrm>
            <a:prstGeom prst="rect">
              <a:avLst/>
            </a:prstGeom>
            <a:solidFill>
              <a:schemeClr val="bg1"/>
            </a:solidFill>
            <a:ln>
              <a:solidFill>
                <a:srgbClr val="1B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p:cNvGrpSpPr/>
            <p:nvPr/>
          </p:nvGrpSpPr>
          <p:grpSpPr>
            <a:xfrm>
              <a:off x="8887" y="3004"/>
              <a:ext cx="8148" cy="2438"/>
              <a:chOff x="1700" y="3868"/>
              <a:chExt cx="8148" cy="2438"/>
            </a:xfrm>
          </p:grpSpPr>
          <p:sp>
            <p:nvSpPr>
              <p:cNvPr id="23" name="矩形 22"/>
              <p:cNvSpPr/>
              <p:nvPr/>
            </p:nvSpPr>
            <p:spPr>
              <a:xfrm>
                <a:off x="1740" y="4974"/>
                <a:ext cx="8108" cy="1332"/>
              </a:xfrm>
              <a:prstGeom prst="rect">
                <a:avLst/>
              </a:prstGeom>
            </p:spPr>
            <p:txBody>
              <a:bodyPr wrap="square">
                <a:spAutoFit/>
              </a:bodyPr>
              <a:lstStyle/>
              <a:p>
                <a:pPr algn="just">
                  <a:lnSpc>
                    <a:spcPct val="120000"/>
                  </a:lnSpc>
                </a:pP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学生宿舍是大学生学习，生活，休息的重要场所</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目前，各学校的大部分管理工作已基本上实现全电脑操作，但是学生宿舍的安全管理仍使用</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手</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工操作。</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35" name="文本框 34"/>
              <p:cNvSpPr txBox="1"/>
              <p:nvPr/>
            </p:nvSpPr>
            <p:spPr>
              <a:xfrm>
                <a:off x="1700" y="3868"/>
                <a:ext cx="4229" cy="72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选题背景</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
            <p:nvSpPr>
              <p:cNvPr id="12" name="íSlïḋê"/>
              <p:cNvSpPr/>
              <p:nvPr/>
            </p:nvSpPr>
            <p:spPr bwMode="auto">
              <a:xfrm>
                <a:off x="1889" y="4779"/>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grpSp>
      <p:grpSp>
        <p:nvGrpSpPr>
          <p:cNvPr id="15" name="组合 14"/>
          <p:cNvGrpSpPr/>
          <p:nvPr/>
        </p:nvGrpSpPr>
        <p:grpSpPr>
          <a:xfrm>
            <a:off x="5283200" y="3663315"/>
            <a:ext cx="5600700" cy="1701800"/>
            <a:chOff x="8550" y="2700"/>
            <a:chExt cx="8820" cy="2680"/>
          </a:xfrm>
        </p:grpSpPr>
        <p:sp>
          <p:nvSpPr>
            <p:cNvPr id="16" name="矩形 15"/>
            <p:cNvSpPr/>
            <p:nvPr/>
          </p:nvSpPr>
          <p:spPr>
            <a:xfrm>
              <a:off x="8550" y="2700"/>
              <a:ext cx="8820" cy="2680"/>
            </a:xfrm>
            <a:prstGeom prst="rect">
              <a:avLst/>
            </a:prstGeom>
            <a:solidFill>
              <a:schemeClr val="bg1"/>
            </a:solidFill>
            <a:ln>
              <a:solidFill>
                <a:srgbClr val="1B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8887" y="3272"/>
              <a:ext cx="8108" cy="1739"/>
            </a:xfrm>
            <a:prstGeom prst="rect">
              <a:avLst/>
            </a:prstGeom>
          </p:spPr>
          <p:txBody>
            <a:bodyPr wrap="square">
              <a:spAutoFit/>
            </a:bodyPr>
            <a:lstStyle/>
            <a:p>
              <a:pPr algn="just">
                <a:lnSpc>
                  <a:spcPct val="120000"/>
                </a:lnSpc>
              </a:pP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传统人工操作的宿舍管理方式，需要强大的人力进行支持，管理各项信息的准确性也较差。在现今的知识时代，现代社会人们有着高度强烈的时间观念，如果仍使用手工操作，即浪费了人力，又浪费了物力，效率无法提高。</a:t>
              </a:r>
            </a:p>
          </p:txBody>
        </p:sp>
      </p:grpSp>
      <p:grpSp>
        <p:nvGrpSpPr>
          <p:cNvPr id="28" name="组合 27"/>
          <p:cNvGrpSpPr/>
          <p:nvPr/>
        </p:nvGrpSpPr>
        <p:grpSpPr>
          <a:xfrm>
            <a:off x="713105" y="1715135"/>
            <a:ext cx="3898900" cy="3649980"/>
            <a:chOff x="1123" y="2701"/>
            <a:chExt cx="6140" cy="5748"/>
          </a:xfrm>
        </p:grpSpPr>
        <p:pic>
          <p:nvPicPr>
            <p:cNvPr id="25" name="图片 24" descr="9436002"/>
            <p:cNvPicPr>
              <a:picLocks noChangeAspect="1"/>
            </p:cNvPicPr>
            <p:nvPr/>
          </p:nvPicPr>
          <p:blipFill>
            <a:blip r:embed="rId3"/>
            <a:srcRect r="29049"/>
            <a:stretch>
              <a:fillRect/>
            </a:stretch>
          </p:blipFill>
          <p:spPr>
            <a:xfrm>
              <a:off x="1124" y="2701"/>
              <a:ext cx="6116" cy="5748"/>
            </a:xfrm>
            <a:prstGeom prst="rect">
              <a:avLst/>
            </a:prstGeom>
          </p:spPr>
        </p:pic>
        <p:sp>
          <p:nvSpPr>
            <p:cNvPr id="26" name="íŝḻïḋè"/>
            <p:cNvSpPr/>
            <p:nvPr/>
          </p:nvSpPr>
          <p:spPr>
            <a:xfrm>
              <a:off x="1123" y="2701"/>
              <a:ext cx="6140" cy="5748"/>
            </a:xfrm>
            <a:prstGeom prst="rect">
              <a:avLst/>
            </a:prstGeom>
            <a:solidFill>
              <a:srgbClr val="1B5187">
                <a:alpha val="35000"/>
              </a:srgbClr>
            </a:solidFill>
            <a:ln w="285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dissolve">
                                      <p:cBhvr>
                                        <p:cTn id="12" dur="50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dissolve">
                                      <p:cBhvr>
                                        <p:cTn id="24" dur="5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13" presetClass="entr" presetSubtype="16"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plus(in)">
                                      <p:cBhvr>
                                        <p:cTn id="29"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研究意义</a:t>
                      </a:r>
                    </a:p>
                  </p:txBody>
                </p:sp>
                <p:sp>
                  <p:nvSpPr>
                    <p:cNvPr id="5" name="矩形 4"/>
                    <p:cNvSpPr/>
                    <p:nvPr/>
                  </p:nvSpPr>
                  <p:spPr>
                    <a:xfrm>
                      <a:off x="10150" y="2450"/>
                      <a:ext cx="2406"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Research meaning</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1"/>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01</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cxnSp>
        <p:nvCxnSpPr>
          <p:cNvPr id="22" name="Straight Connector 8"/>
          <p:cNvCxnSpPr/>
          <p:nvPr/>
        </p:nvCxnSpPr>
        <p:spPr>
          <a:xfrm>
            <a:off x="1129030" y="2292478"/>
            <a:ext cx="8990965" cy="6985"/>
          </a:xfrm>
          <a:prstGeom prst="line">
            <a:avLst/>
          </a:prstGeom>
          <a:ln w="254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grpSp>
        <p:nvGrpSpPr>
          <p:cNvPr id="23" name="组合 22"/>
          <p:cNvGrpSpPr/>
          <p:nvPr/>
        </p:nvGrpSpPr>
        <p:grpSpPr>
          <a:xfrm>
            <a:off x="458470" y="1818005"/>
            <a:ext cx="2141061" cy="3848004"/>
            <a:chOff x="7914" y="2754"/>
            <a:chExt cx="3372" cy="6060"/>
          </a:xfrm>
        </p:grpSpPr>
        <p:sp>
          <p:nvSpPr>
            <p:cNvPr id="24" name="Oval 19"/>
            <p:cNvSpPr/>
            <p:nvPr/>
          </p:nvSpPr>
          <p:spPr>
            <a:xfrm>
              <a:off x="8907" y="2754"/>
              <a:ext cx="1386" cy="1386"/>
            </a:xfrm>
            <a:prstGeom prst="ellipse">
              <a:avLst/>
            </a:prstGeom>
            <a:solidFill>
              <a:srgbClr val="1B5187"/>
            </a:solidFill>
            <a:ln w="25400">
              <a:noFill/>
            </a:ln>
            <a:effectLst>
              <a:outerShdw blurRad="38100" dist="25400" dir="5400000" algn="t" rotWithShape="0">
                <a:prstClr val="black">
                  <a:alpha val="12000"/>
                </a:prstClr>
              </a:outerShdw>
            </a:effectLst>
          </p:spPr>
          <p:style>
            <a:lnRef idx="1">
              <a:schemeClr val="accent1"/>
            </a:lnRef>
            <a:fillRef idx="3">
              <a:schemeClr val="accent1"/>
            </a:fillRef>
            <a:effectRef idx="2">
              <a:schemeClr val="accent1"/>
            </a:effectRef>
            <a:fontRef idx="minor">
              <a:schemeClr val="lt1"/>
            </a:fontRef>
          </p:style>
          <p:txBody>
            <a:bodyPr tIns="91028" bIns="91028" rtlCol="0" anchor="ctr"/>
            <a:lstStyle/>
            <a:p>
              <a:pPr marL="0" marR="0" lvl="0" indent="0" algn="ctr" defTabSz="91059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schemeClr val="bg1"/>
                  </a:solidFill>
                  <a:effectLst/>
                  <a:uLnTx/>
                  <a:uFillTx/>
                  <a:latin typeface="思源黑体 Heavy" panose="020B0A00000000000000" charset="-122"/>
                  <a:ea typeface="思源黑体 Heavy" panose="020B0A00000000000000" charset="-122"/>
                  <a:cs typeface="+mn-ea"/>
                  <a:sym typeface="+mn-lt"/>
                </a:rPr>
                <a:t>01</a:t>
              </a:r>
            </a:p>
          </p:txBody>
        </p:sp>
        <p:grpSp>
          <p:nvGrpSpPr>
            <p:cNvPr id="31" name="Group 20"/>
            <p:cNvGrpSpPr/>
            <p:nvPr/>
          </p:nvGrpSpPr>
          <p:grpSpPr>
            <a:xfrm>
              <a:off x="7914" y="4256"/>
              <a:ext cx="3372" cy="4558"/>
              <a:chOff x="1506846" y="2659838"/>
              <a:chExt cx="2150754" cy="2907149"/>
            </a:xfrm>
          </p:grpSpPr>
          <p:sp>
            <p:nvSpPr>
              <p:cNvPr id="32" name="Freeform 21"/>
              <p:cNvSpPr/>
              <p:nvPr/>
            </p:nvSpPr>
            <p:spPr>
              <a:xfrm flipV="1">
                <a:off x="1506846" y="2659838"/>
                <a:ext cx="2150754" cy="2907149"/>
              </a:xfrm>
              <a:prstGeom prst="wedgeRectCallout">
                <a:avLst>
                  <a:gd name="adj1" fmla="val 5401"/>
                  <a:gd name="adj2" fmla="val 53937"/>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0590" rtl="0" eaLnBrk="1" fontAlgn="auto" latinLnBrk="0" hangingPunct="1">
                  <a:lnSpc>
                    <a:spcPct val="100000"/>
                  </a:lnSpc>
                  <a:spcBef>
                    <a:spcPts val="0"/>
                  </a:spcBef>
                  <a:spcAft>
                    <a:spcPts val="0"/>
                  </a:spcAft>
                  <a:buClrTx/>
                  <a:buSzTx/>
                  <a:buFontTx/>
                  <a:buNone/>
                  <a:defRPr/>
                </a:pPr>
                <a:endParaRPr kumimoji="0" lang="en-US" sz="1790" b="0" i="0" u="none" strike="noStrike" kern="1200" cap="none" spc="0" normalizeH="0" baseline="0" noProof="0">
                  <a:ln>
                    <a:noFill/>
                  </a:ln>
                  <a:solidFill>
                    <a:srgbClr val="FFFFFF"/>
                  </a:solidFill>
                  <a:effectLst/>
                  <a:uLnTx/>
                  <a:uFillTx/>
                  <a:cs typeface="+mn-ea"/>
                  <a:sym typeface="+mn-lt"/>
                </a:endParaRPr>
              </a:p>
            </p:txBody>
          </p:sp>
          <p:sp>
            <p:nvSpPr>
              <p:cNvPr id="33" name="Title 3"/>
              <p:cNvSpPr txBox="1"/>
              <p:nvPr/>
            </p:nvSpPr>
            <p:spPr>
              <a:xfrm>
                <a:off x="1659590" y="3160696"/>
                <a:ext cx="1796677" cy="340607"/>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gn="ctr"/>
                <a:r>
                  <a:rPr lang="zh-CN" altLang="en-US" sz="2400" dirty="0">
                    <a:solidFill>
                      <a:srgbClr val="000000"/>
                    </a:solidFill>
                    <a:latin typeface="思源黑体 CN Medium" panose="020B0600000000000000" charset="-122"/>
                    <a:ea typeface="思源黑体 CN Medium" panose="020B0600000000000000" charset="-122"/>
                    <a:sym typeface="+mn-ea"/>
                  </a:rPr>
                  <a:t>提升效率</a:t>
                </a:r>
                <a:endParaRPr kumimoji="0" lang="zh-CN" altLang="en-US" sz="2400" b="0" i="0" u="none" strike="noStrike" kern="1200" cap="none" spc="0" normalizeH="0" baseline="0" noProof="0" dirty="0">
                  <a:ln>
                    <a:noFill/>
                  </a:ln>
                  <a:solidFill>
                    <a:srgbClr val="000000"/>
                  </a:solidFill>
                  <a:effectLst/>
                  <a:uLnTx/>
                  <a:uFillTx/>
                  <a:latin typeface="思源黑体 CN Medium" panose="020B0600000000000000" charset="-122"/>
                  <a:ea typeface="思源黑体 CN Medium" panose="020B0600000000000000" charset="-122"/>
                  <a:cs typeface="+mn-ea"/>
                  <a:sym typeface="+mn-ea"/>
                </a:endParaRPr>
              </a:p>
            </p:txBody>
          </p:sp>
          <p:sp>
            <p:nvSpPr>
              <p:cNvPr id="34" name="TextBox 24"/>
              <p:cNvSpPr txBox="1"/>
              <p:nvPr/>
            </p:nvSpPr>
            <p:spPr>
              <a:xfrm>
                <a:off x="1659591" y="3615637"/>
                <a:ext cx="1796677" cy="1369136"/>
              </a:xfrm>
              <a:prstGeom prst="rect">
                <a:avLst/>
              </a:prstGeom>
              <a:noFill/>
            </p:spPr>
            <p:txBody>
              <a:bodyPr wrap="square" rtlCol="0">
                <a:spAutoFit/>
              </a:bodyPr>
              <a:lstStyle/>
              <a:p>
                <a:pPr algn="just">
                  <a:lnSpc>
                    <a:spcPct val="120000"/>
                  </a:lnSpc>
                </a:pP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高校宿舍安全管理系统可以在多方面可以减少人员的工作量，可以很大程度上提高信息管理的效率。</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grpSp>
      </p:grpSp>
      <p:grpSp>
        <p:nvGrpSpPr>
          <p:cNvPr id="36" name="组合 35"/>
          <p:cNvGrpSpPr/>
          <p:nvPr/>
        </p:nvGrpSpPr>
        <p:grpSpPr>
          <a:xfrm>
            <a:off x="5280890" y="1818005"/>
            <a:ext cx="2140585" cy="3848004"/>
            <a:chOff x="7914" y="2754"/>
            <a:chExt cx="3372" cy="6060"/>
          </a:xfrm>
        </p:grpSpPr>
        <p:sp>
          <p:nvSpPr>
            <p:cNvPr id="37" name="Oval 19"/>
            <p:cNvSpPr/>
            <p:nvPr/>
          </p:nvSpPr>
          <p:spPr>
            <a:xfrm>
              <a:off x="8907" y="2754"/>
              <a:ext cx="1386" cy="1386"/>
            </a:xfrm>
            <a:prstGeom prst="ellipse">
              <a:avLst/>
            </a:prstGeom>
            <a:solidFill>
              <a:srgbClr val="1B5187"/>
            </a:solidFill>
            <a:ln w="25400">
              <a:noFill/>
            </a:ln>
            <a:effectLst>
              <a:outerShdw blurRad="38100" dist="25400" dir="5400000" algn="t" rotWithShape="0">
                <a:prstClr val="black">
                  <a:alpha val="12000"/>
                </a:prstClr>
              </a:outerShdw>
            </a:effectLst>
          </p:spPr>
          <p:style>
            <a:lnRef idx="1">
              <a:schemeClr val="accent1"/>
            </a:lnRef>
            <a:fillRef idx="3">
              <a:schemeClr val="accent1"/>
            </a:fillRef>
            <a:effectRef idx="2">
              <a:schemeClr val="accent1"/>
            </a:effectRef>
            <a:fontRef idx="minor">
              <a:schemeClr val="lt1"/>
            </a:fontRef>
          </p:style>
          <p:txBody>
            <a:bodyPr tIns="91028" bIns="91028" rtlCol="0" anchor="ctr"/>
            <a:lstStyle/>
            <a:p>
              <a:pPr marL="0" marR="0" lvl="0" indent="0" algn="ctr" defTabSz="91059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schemeClr val="bg1"/>
                  </a:solidFill>
                  <a:effectLst/>
                  <a:uLnTx/>
                  <a:uFillTx/>
                  <a:latin typeface="思源黑体 Heavy" panose="020B0A00000000000000" charset="-122"/>
                  <a:ea typeface="思源黑体 Heavy" panose="020B0A00000000000000" charset="-122"/>
                  <a:cs typeface="+mn-ea"/>
                  <a:sym typeface="+mn-lt"/>
                </a:rPr>
                <a:t>02</a:t>
              </a:r>
            </a:p>
          </p:txBody>
        </p:sp>
        <p:grpSp>
          <p:nvGrpSpPr>
            <p:cNvPr id="38" name="Group 20"/>
            <p:cNvGrpSpPr/>
            <p:nvPr/>
          </p:nvGrpSpPr>
          <p:grpSpPr>
            <a:xfrm>
              <a:off x="7914" y="4256"/>
              <a:ext cx="3372" cy="4558"/>
              <a:chOff x="1506846" y="2659838"/>
              <a:chExt cx="2150754" cy="2907149"/>
            </a:xfrm>
          </p:grpSpPr>
          <p:sp>
            <p:nvSpPr>
              <p:cNvPr id="39" name="Freeform 21"/>
              <p:cNvSpPr/>
              <p:nvPr/>
            </p:nvSpPr>
            <p:spPr>
              <a:xfrm flipV="1">
                <a:off x="1506846" y="2659838"/>
                <a:ext cx="2150754" cy="2907149"/>
              </a:xfrm>
              <a:prstGeom prst="wedgeRectCallout">
                <a:avLst>
                  <a:gd name="adj1" fmla="val 5401"/>
                  <a:gd name="adj2" fmla="val 53937"/>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0590" rtl="0" eaLnBrk="1" fontAlgn="auto" latinLnBrk="0" hangingPunct="1">
                  <a:lnSpc>
                    <a:spcPct val="100000"/>
                  </a:lnSpc>
                  <a:spcBef>
                    <a:spcPts val="0"/>
                  </a:spcBef>
                  <a:spcAft>
                    <a:spcPts val="0"/>
                  </a:spcAft>
                  <a:buClrTx/>
                  <a:buSzTx/>
                  <a:buFontTx/>
                  <a:buNone/>
                  <a:defRPr/>
                </a:pPr>
                <a:endParaRPr kumimoji="0" lang="en-US" sz="1790" b="0" i="0" u="none" strike="noStrike" kern="1200" cap="none" spc="0" normalizeH="0" baseline="0" noProof="0">
                  <a:ln>
                    <a:noFill/>
                  </a:ln>
                  <a:solidFill>
                    <a:srgbClr val="FFFFFF"/>
                  </a:solidFill>
                  <a:effectLst/>
                  <a:uLnTx/>
                  <a:uFillTx/>
                  <a:cs typeface="+mn-ea"/>
                  <a:sym typeface="+mn-lt"/>
                </a:endParaRPr>
              </a:p>
            </p:txBody>
          </p:sp>
          <p:sp>
            <p:nvSpPr>
              <p:cNvPr id="40" name="Title 3"/>
              <p:cNvSpPr txBox="1"/>
              <p:nvPr/>
            </p:nvSpPr>
            <p:spPr>
              <a:xfrm>
                <a:off x="1659590" y="3160696"/>
                <a:ext cx="1796677" cy="340607"/>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gn="ctr"/>
                <a:r>
                  <a:rPr lang="zh-CN" altLang="en-US" sz="2400" dirty="0">
                    <a:solidFill>
                      <a:srgbClr val="000000"/>
                    </a:solidFill>
                    <a:latin typeface="思源黑体 CN Medium" panose="020B0600000000000000" charset="-122"/>
                    <a:ea typeface="思源黑体 CN Medium" panose="020B0600000000000000" charset="-122"/>
                    <a:sym typeface="+mn-ea"/>
                  </a:rPr>
                  <a:t>数据存储</a:t>
                </a:r>
                <a:endParaRPr kumimoji="0" lang="zh-CN" altLang="en-US" sz="2400" b="0" i="0" u="none" strike="noStrike" kern="1200" cap="none" spc="0" normalizeH="0" baseline="0" noProof="0" dirty="0">
                  <a:ln>
                    <a:noFill/>
                  </a:ln>
                  <a:solidFill>
                    <a:srgbClr val="000000"/>
                  </a:solidFill>
                  <a:effectLst/>
                  <a:uLnTx/>
                  <a:uFillTx/>
                  <a:latin typeface="思源黑体 CN Medium" panose="020B0600000000000000" charset="-122"/>
                  <a:ea typeface="思源黑体 CN Medium" panose="020B0600000000000000" charset="-122"/>
                  <a:cs typeface="+mn-ea"/>
                  <a:sym typeface="+mn-ea"/>
                </a:endParaRPr>
              </a:p>
            </p:txBody>
          </p:sp>
          <p:sp>
            <p:nvSpPr>
              <p:cNvPr id="41" name="TextBox 24"/>
              <p:cNvSpPr txBox="1"/>
              <p:nvPr/>
            </p:nvSpPr>
            <p:spPr>
              <a:xfrm>
                <a:off x="1659591" y="3615637"/>
                <a:ext cx="1796677" cy="1628821"/>
              </a:xfrm>
              <a:prstGeom prst="rect">
                <a:avLst/>
              </a:prstGeom>
              <a:noFill/>
            </p:spPr>
            <p:txBody>
              <a:bodyPr wrap="square" rtlCol="0">
                <a:spAutoFit/>
              </a:bodyPr>
              <a:lstStyle/>
              <a:p>
                <a:pPr algn="just">
                  <a:lnSpc>
                    <a:spcPct val="120000"/>
                  </a:lnSpc>
                </a:pP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数据的存储量大，只要系统管理人员进行良好的维护，系统数据库中的数据可以保存较长时间，且保密性高</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grpSp>
      </p:grpSp>
      <p:grpSp>
        <p:nvGrpSpPr>
          <p:cNvPr id="43" name="组合 42"/>
          <p:cNvGrpSpPr/>
          <p:nvPr/>
        </p:nvGrpSpPr>
        <p:grpSpPr>
          <a:xfrm>
            <a:off x="9478631" y="1818005"/>
            <a:ext cx="2140585" cy="3848004"/>
            <a:chOff x="7914" y="2754"/>
            <a:chExt cx="3372" cy="6060"/>
          </a:xfrm>
        </p:grpSpPr>
        <p:sp>
          <p:nvSpPr>
            <p:cNvPr id="44" name="Oval 19"/>
            <p:cNvSpPr/>
            <p:nvPr/>
          </p:nvSpPr>
          <p:spPr>
            <a:xfrm>
              <a:off x="8907" y="2754"/>
              <a:ext cx="1386" cy="1386"/>
            </a:xfrm>
            <a:prstGeom prst="ellipse">
              <a:avLst/>
            </a:prstGeom>
            <a:solidFill>
              <a:srgbClr val="1B5187"/>
            </a:solidFill>
            <a:ln w="25400">
              <a:noFill/>
            </a:ln>
            <a:effectLst>
              <a:outerShdw blurRad="38100" dist="25400" dir="5400000" algn="t" rotWithShape="0">
                <a:prstClr val="black">
                  <a:alpha val="12000"/>
                </a:prstClr>
              </a:outerShdw>
            </a:effectLst>
          </p:spPr>
          <p:style>
            <a:lnRef idx="1">
              <a:schemeClr val="accent1"/>
            </a:lnRef>
            <a:fillRef idx="3">
              <a:schemeClr val="accent1"/>
            </a:fillRef>
            <a:effectRef idx="2">
              <a:schemeClr val="accent1"/>
            </a:effectRef>
            <a:fontRef idx="minor">
              <a:schemeClr val="lt1"/>
            </a:fontRef>
          </p:style>
          <p:txBody>
            <a:bodyPr tIns="91028" bIns="91028" rtlCol="0" anchor="ctr"/>
            <a:lstStyle/>
            <a:p>
              <a:pPr marL="0" marR="0" lvl="0" indent="0" algn="ctr" defTabSz="910590" rtl="0" eaLnBrk="1" fontAlgn="auto" latinLnBrk="0" hangingPunct="1">
                <a:lnSpc>
                  <a:spcPct val="80000"/>
                </a:lnSpc>
                <a:spcBef>
                  <a:spcPts val="0"/>
                </a:spcBef>
                <a:spcAft>
                  <a:spcPts val="0"/>
                </a:spcAft>
                <a:buClrTx/>
                <a:buSzTx/>
                <a:buFontTx/>
                <a:buNone/>
                <a:defRPr/>
              </a:pPr>
              <a:r>
                <a:rPr kumimoji="0" lang="en-US" sz="2000" b="0" i="0" u="none" strike="noStrike" kern="1200" cap="none" spc="0" normalizeH="0" baseline="0" noProof="0" dirty="0">
                  <a:ln>
                    <a:noFill/>
                  </a:ln>
                  <a:solidFill>
                    <a:schemeClr val="bg1"/>
                  </a:solidFill>
                  <a:effectLst/>
                  <a:uLnTx/>
                  <a:uFillTx/>
                  <a:latin typeface="思源黑体 Heavy" panose="020B0A00000000000000" charset="-122"/>
                  <a:ea typeface="思源黑体 Heavy" panose="020B0A00000000000000" charset="-122"/>
                  <a:cs typeface="+mn-ea"/>
                  <a:sym typeface="+mn-lt"/>
                </a:rPr>
                <a:t>03</a:t>
              </a:r>
            </a:p>
          </p:txBody>
        </p:sp>
        <p:grpSp>
          <p:nvGrpSpPr>
            <p:cNvPr id="46" name="Group 20"/>
            <p:cNvGrpSpPr/>
            <p:nvPr/>
          </p:nvGrpSpPr>
          <p:grpSpPr>
            <a:xfrm>
              <a:off x="7914" y="4256"/>
              <a:ext cx="3372" cy="4558"/>
              <a:chOff x="1506846" y="2659838"/>
              <a:chExt cx="2150754" cy="2907149"/>
            </a:xfrm>
          </p:grpSpPr>
          <p:sp>
            <p:nvSpPr>
              <p:cNvPr id="47" name="Freeform 21"/>
              <p:cNvSpPr/>
              <p:nvPr/>
            </p:nvSpPr>
            <p:spPr>
              <a:xfrm flipV="1">
                <a:off x="1506846" y="2659838"/>
                <a:ext cx="2150754" cy="2907149"/>
              </a:xfrm>
              <a:prstGeom prst="wedgeRectCallout">
                <a:avLst>
                  <a:gd name="adj1" fmla="val 5401"/>
                  <a:gd name="adj2" fmla="val 53937"/>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0590" rtl="0" eaLnBrk="1" fontAlgn="auto" latinLnBrk="0" hangingPunct="1">
                  <a:lnSpc>
                    <a:spcPct val="100000"/>
                  </a:lnSpc>
                  <a:spcBef>
                    <a:spcPts val="0"/>
                  </a:spcBef>
                  <a:spcAft>
                    <a:spcPts val="0"/>
                  </a:spcAft>
                  <a:buClrTx/>
                  <a:buSzTx/>
                  <a:buFontTx/>
                  <a:buNone/>
                  <a:defRPr/>
                </a:pPr>
                <a:endParaRPr kumimoji="0" lang="en-US" sz="1790" b="0" i="0" u="none" strike="noStrike" kern="1200" cap="none" spc="0" normalizeH="0" baseline="0" noProof="0">
                  <a:ln>
                    <a:noFill/>
                  </a:ln>
                  <a:solidFill>
                    <a:srgbClr val="FFFFFF"/>
                  </a:solidFill>
                  <a:effectLst/>
                  <a:uLnTx/>
                  <a:uFillTx/>
                  <a:cs typeface="+mn-ea"/>
                  <a:sym typeface="+mn-lt"/>
                </a:endParaRPr>
              </a:p>
            </p:txBody>
          </p:sp>
          <p:sp>
            <p:nvSpPr>
              <p:cNvPr id="48" name="Title 3"/>
              <p:cNvSpPr txBox="1"/>
              <p:nvPr/>
            </p:nvSpPr>
            <p:spPr>
              <a:xfrm>
                <a:off x="1659590" y="3160696"/>
                <a:ext cx="1796677" cy="340607"/>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gn="ctr"/>
                <a:r>
                  <a:rPr lang="zh-CN" altLang="en-US" sz="2400" dirty="0">
                    <a:solidFill>
                      <a:srgbClr val="000000"/>
                    </a:solidFill>
                    <a:latin typeface="思源黑体 CN Medium" panose="020B0600000000000000" charset="-122"/>
                    <a:ea typeface="思源黑体 CN Medium" panose="020B0600000000000000" charset="-122"/>
                    <a:sym typeface="+mn-ea"/>
                  </a:rPr>
                  <a:t>减少错误</a:t>
                </a:r>
                <a:endParaRPr kumimoji="0" lang="zh-CN" altLang="en-US" sz="2400" b="0" i="0" u="none" strike="noStrike" kern="1200" cap="none" spc="0" normalizeH="0" baseline="0" noProof="0" dirty="0">
                  <a:ln>
                    <a:noFill/>
                  </a:ln>
                  <a:solidFill>
                    <a:srgbClr val="000000"/>
                  </a:solidFill>
                  <a:effectLst/>
                  <a:uLnTx/>
                  <a:uFillTx/>
                  <a:latin typeface="思源黑体 CN Medium" panose="020B0600000000000000" charset="-122"/>
                  <a:ea typeface="思源黑体 CN Medium" panose="020B0600000000000000" charset="-122"/>
                  <a:cs typeface="+mn-ea"/>
                  <a:sym typeface="+mn-ea"/>
                </a:endParaRPr>
              </a:p>
            </p:txBody>
          </p:sp>
          <p:sp>
            <p:nvSpPr>
              <p:cNvPr id="49" name="TextBox 24"/>
              <p:cNvSpPr txBox="1"/>
              <p:nvPr/>
            </p:nvSpPr>
            <p:spPr>
              <a:xfrm>
                <a:off x="1659591" y="3615637"/>
                <a:ext cx="1796677" cy="1369136"/>
              </a:xfrm>
              <a:prstGeom prst="rect">
                <a:avLst/>
              </a:prstGeom>
              <a:noFill/>
            </p:spPr>
            <p:txBody>
              <a:bodyPr wrap="square" rtlCol="0">
                <a:spAutoFit/>
              </a:bodyPr>
              <a:lstStyle/>
              <a:p>
                <a:pPr algn="just">
                  <a:lnSpc>
                    <a:spcPct val="120000"/>
                  </a:lnSpc>
                </a:pP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是高校实现科学化，正规化，现代化的重要条件，实现科学、统一管理，避免手工操作产生的错误。</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randombar(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1000"/>
                                        <p:tgtEl>
                                          <p:spTgt spid="23"/>
                                        </p:tgtEl>
                                      </p:cBhvr>
                                    </p:animEffect>
                                    <p:anim calcmode="lin" valueType="num">
                                      <p:cBhvr>
                                        <p:cTn id="18" dur="1000" fill="hold"/>
                                        <p:tgtEl>
                                          <p:spTgt spid="23"/>
                                        </p:tgtEl>
                                        <p:attrNameLst>
                                          <p:attrName>ppt_x</p:attrName>
                                        </p:attrNameLst>
                                      </p:cBhvr>
                                      <p:tavLst>
                                        <p:tav tm="0">
                                          <p:val>
                                            <p:strVal val="#ppt_x"/>
                                          </p:val>
                                        </p:tav>
                                        <p:tav tm="100000">
                                          <p:val>
                                            <p:strVal val="#ppt_x"/>
                                          </p:val>
                                        </p:tav>
                                      </p:tavLst>
                                    </p:anim>
                                    <p:anim calcmode="lin" valueType="num">
                                      <p:cBhvr>
                                        <p:cTn id="19"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1000"/>
                                        <p:tgtEl>
                                          <p:spTgt spid="36"/>
                                        </p:tgtEl>
                                      </p:cBhvr>
                                    </p:animEffect>
                                    <p:anim calcmode="lin" valueType="num">
                                      <p:cBhvr>
                                        <p:cTn id="25" dur="1000" fill="hold"/>
                                        <p:tgtEl>
                                          <p:spTgt spid="36"/>
                                        </p:tgtEl>
                                        <p:attrNameLst>
                                          <p:attrName>ppt_x</p:attrName>
                                        </p:attrNameLst>
                                      </p:cBhvr>
                                      <p:tavLst>
                                        <p:tav tm="0">
                                          <p:val>
                                            <p:strVal val="#ppt_x"/>
                                          </p:val>
                                        </p:tav>
                                        <p:tav tm="100000">
                                          <p:val>
                                            <p:strVal val="#ppt_x"/>
                                          </p:val>
                                        </p:tav>
                                      </p:tavLst>
                                    </p:anim>
                                    <p:anim calcmode="lin" valueType="num">
                                      <p:cBhvr>
                                        <p:cTn id="26"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1000"/>
                                        <p:tgtEl>
                                          <p:spTgt spid="43"/>
                                        </p:tgtEl>
                                      </p:cBhvr>
                                    </p:animEffect>
                                    <p:anim calcmode="lin" valueType="num">
                                      <p:cBhvr>
                                        <p:cTn id="32" dur="1000" fill="hold"/>
                                        <p:tgtEl>
                                          <p:spTgt spid="43"/>
                                        </p:tgtEl>
                                        <p:attrNameLst>
                                          <p:attrName>ppt_x</p:attrName>
                                        </p:attrNameLst>
                                      </p:cBhvr>
                                      <p:tavLst>
                                        <p:tav tm="0">
                                          <p:val>
                                            <p:strVal val="#ppt_x"/>
                                          </p:val>
                                        </p:tav>
                                        <p:tav tm="100000">
                                          <p:val>
                                            <p:strVal val="#ppt_x"/>
                                          </p:val>
                                        </p:tav>
                                      </p:tavLst>
                                    </p:anim>
                                    <p:anim calcmode="lin" valueType="num">
                                      <p:cBhvr>
                                        <p:cTn id="33"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研究现状</a:t>
                      </a:r>
                    </a:p>
                  </p:txBody>
                </p:sp>
                <p:sp>
                  <p:nvSpPr>
                    <p:cNvPr id="5" name="矩形 4"/>
                    <p:cNvSpPr/>
                    <p:nvPr/>
                  </p:nvSpPr>
                  <p:spPr>
                    <a:xfrm>
                      <a:off x="10150" y="2450"/>
                      <a:ext cx="2077"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Research status</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2"/>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24" cy="1210"/>
                </a:xfrm>
                <a:prstGeom prst="rect">
                  <a:avLst/>
                </a:prstGeom>
              </p:spPr>
              <p:txBody>
                <a:bodyPr wrap="none">
                  <a:spAutoFit/>
                </a:bodyPr>
                <a:lstStyle/>
                <a:p>
                  <a:r>
                    <a:rPr lang="en-US" sz="4400">
                      <a:solidFill>
                        <a:schemeClr val="bg1">
                          <a:lumMod val="95000"/>
                        </a:schemeClr>
                      </a:solidFill>
                      <a:latin typeface="思源黑体 CN Bold" panose="020B0800000000000000" charset="-122"/>
                      <a:ea typeface="思源黑体 CN Bold" panose="020B0800000000000000" charset="-122"/>
                    </a:rPr>
                    <a:t>01</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9" name="组合 28"/>
          <p:cNvGrpSpPr/>
          <p:nvPr/>
        </p:nvGrpSpPr>
        <p:grpSpPr>
          <a:xfrm>
            <a:off x="7105650" y="0"/>
            <a:ext cx="5086350" cy="6858000"/>
            <a:chOff x="11190" y="0"/>
            <a:chExt cx="8010" cy="10800"/>
          </a:xfrm>
        </p:grpSpPr>
        <p:sp>
          <p:nvSpPr>
            <p:cNvPr id="28" name="íŝḻïḋè"/>
            <p:cNvSpPr/>
            <p:nvPr/>
          </p:nvSpPr>
          <p:spPr>
            <a:xfrm>
              <a:off x="11190" y="0"/>
              <a:ext cx="8010" cy="10800"/>
            </a:xfrm>
            <a:prstGeom prst="rect">
              <a:avLst/>
            </a:prstGeom>
            <a:blipFill rotWithShape="1">
              <a:blip r:embed="rId4"/>
              <a:stretch>
                <a:fillRect l="-32000" r="-29000"/>
              </a:stretch>
            </a:blipFill>
            <a:ln w="285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dirty="0"/>
            </a:p>
          </p:txBody>
        </p:sp>
        <p:sp>
          <p:nvSpPr>
            <p:cNvPr id="15" name="íŝḻïḋè"/>
            <p:cNvSpPr/>
            <p:nvPr/>
          </p:nvSpPr>
          <p:spPr>
            <a:xfrm>
              <a:off x="11190" y="1"/>
              <a:ext cx="8010" cy="10799"/>
            </a:xfrm>
            <a:prstGeom prst="rect">
              <a:avLst/>
            </a:prstGeom>
            <a:solidFill>
              <a:srgbClr val="1B5187">
                <a:alpha val="35000"/>
              </a:srgbClr>
            </a:solidFill>
            <a:ln w="285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dirty="0"/>
            </a:p>
          </p:txBody>
        </p:sp>
      </p:grpSp>
      <p:grpSp>
        <p:nvGrpSpPr>
          <p:cNvPr id="16" name="#29467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a:grpSpLocks noChangeAspect="1"/>
          </p:cNvGrpSpPr>
          <p:nvPr>
            <p:custDataLst>
              <p:tags r:id="rId1"/>
            </p:custDataLst>
          </p:nvPr>
        </p:nvGrpSpPr>
        <p:grpSpPr>
          <a:xfrm>
            <a:off x="-704058" y="2073148"/>
            <a:ext cx="7827235" cy="3454210"/>
            <a:chOff x="1" y="1895348"/>
            <a:chExt cx="7123176" cy="3143504"/>
          </a:xfrm>
        </p:grpSpPr>
        <p:sp>
          <p:nvSpPr>
            <p:cNvPr id="17" name="í$ḻídè"/>
            <p:cNvSpPr/>
            <p:nvPr/>
          </p:nvSpPr>
          <p:spPr>
            <a:xfrm>
              <a:off x="1" y="1895348"/>
              <a:ext cx="7123176" cy="3143504"/>
            </a:xfrm>
            <a:prstGeom prst="rect">
              <a:avLst/>
            </a:prstGeom>
            <a:gradFill flip="none" rotWithShape="1">
              <a:gsLst>
                <a:gs pos="0">
                  <a:schemeClr val="bg1">
                    <a:alpha val="0"/>
                  </a:schemeClr>
                </a:gs>
                <a:gs pos="100000">
                  <a:schemeClr val="bg1">
                    <a:lumMod val="95000"/>
                    <a:alpha val="80000"/>
                  </a:schemeClr>
                </a:gs>
              </a:gsLst>
              <a:lin ang="0" scaled="1"/>
              <a:tileRect/>
            </a:gra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sp>
          <p:nvSpPr>
            <p:cNvPr id="18" name="ïşlíďe"/>
            <p:cNvSpPr/>
            <p:nvPr/>
          </p:nvSpPr>
          <p:spPr>
            <a:xfrm>
              <a:off x="6967728" y="1895348"/>
              <a:ext cx="155448" cy="3143504"/>
            </a:xfrm>
            <a:prstGeom prst="rect">
              <a:avLst/>
            </a:prstGeom>
            <a:solidFill>
              <a:srgbClr val="1B5187"/>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endParaRPr>
            </a:p>
          </p:txBody>
        </p:sp>
      </p:grpSp>
      <p:grpSp>
        <p:nvGrpSpPr>
          <p:cNvPr id="27" name="组合 26"/>
          <p:cNvGrpSpPr/>
          <p:nvPr/>
        </p:nvGrpSpPr>
        <p:grpSpPr>
          <a:xfrm>
            <a:off x="1079500" y="2412048"/>
            <a:ext cx="4779010" cy="3115310"/>
            <a:chOff x="1700" y="4004"/>
            <a:chExt cx="7526" cy="4906"/>
          </a:xfrm>
        </p:grpSpPr>
        <p:sp>
          <p:nvSpPr>
            <p:cNvPr id="23" name="矩形 22"/>
            <p:cNvSpPr/>
            <p:nvPr/>
          </p:nvSpPr>
          <p:spPr>
            <a:xfrm>
              <a:off x="1740" y="5542"/>
              <a:ext cx="7486" cy="3368"/>
            </a:xfrm>
            <a:prstGeom prst="rect">
              <a:avLst/>
            </a:prstGeom>
          </p:spPr>
          <p:txBody>
            <a:bodyPr wrap="square">
              <a:spAutoFit/>
            </a:bodyPr>
            <a:lstStyle/>
            <a:p>
              <a:pPr algn="just">
                <a:lnSpc>
                  <a:spcPct val="120000"/>
                </a:lnSpc>
              </a:pPr>
              <a:r>
                <a:rPr lang="zh-CN" altLang="zh-CN" sz="1400" dirty="0"/>
                <a:t>调查显示，现在国内绝大多数学校的学生</a:t>
              </a:r>
              <a:r>
                <a:rPr lang="zh-CN" altLang="en-US" sz="1400" dirty="0"/>
                <a:t>宿舍</a:t>
              </a:r>
              <a:r>
                <a:rPr lang="zh-CN" altLang="zh-CN" sz="1400" dirty="0"/>
                <a:t>管理还没有实现信息化，主要还是停留在手工管理的形式。即在统计安全信息情况、是否检修、检查、安全问题处理等各个方面进行数据记录是还处于手工操作的阶段，这种管理模式明显有许多不足</a:t>
              </a:r>
              <a:r>
                <a:rPr lang="en-US" altLang="zh-CN" sz="1400" dirty="0"/>
                <a:t>:</a:t>
              </a:r>
              <a:r>
                <a:rPr lang="zh-CN" altLang="zh-CN" sz="1400" dirty="0"/>
                <a:t>庞大的数据导致产生大量的纸质文件和数据，首先不易保存，其次需要查找也极不方便，尤其需要进行数据统计时更要花费大量时间和精力，效率低下，还有就是造成大量的浪费。</a:t>
              </a:r>
              <a:endParaRPr lang="en-US" altLang="zh-CN" sz="1050" dirty="0">
                <a:solidFill>
                  <a:schemeClr val="tx1">
                    <a:lumMod val="65000"/>
                    <a:lumOff val="35000"/>
                  </a:schemeClr>
                </a:solidFill>
                <a:latin typeface="思源黑体" panose="020B0500000000000000" pitchFamily="34" charset="-122"/>
                <a:ea typeface="思源黑体" panose="020B0500000000000000" pitchFamily="34" charset="-122"/>
              </a:endParaRPr>
            </a:p>
          </p:txBody>
        </p:sp>
        <p:grpSp>
          <p:nvGrpSpPr>
            <p:cNvPr id="22" name="组合 21"/>
            <p:cNvGrpSpPr/>
            <p:nvPr/>
          </p:nvGrpSpPr>
          <p:grpSpPr>
            <a:xfrm>
              <a:off x="1700" y="4004"/>
              <a:ext cx="4229" cy="1028"/>
              <a:chOff x="1700" y="4004"/>
              <a:chExt cx="4229" cy="1028"/>
            </a:xfrm>
          </p:grpSpPr>
          <p:sp>
            <p:nvSpPr>
              <p:cNvPr id="35" name="文本框 34"/>
              <p:cNvSpPr txBox="1"/>
              <p:nvPr/>
            </p:nvSpPr>
            <p:spPr>
              <a:xfrm>
                <a:off x="1700" y="4004"/>
                <a:ext cx="4229" cy="72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国内研究现状</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
            <p:nvSpPr>
              <p:cNvPr id="19" name="矩形 18"/>
              <p:cNvSpPr/>
              <p:nvPr/>
            </p:nvSpPr>
            <p:spPr>
              <a:xfrm>
                <a:off x="1719" y="4596"/>
                <a:ext cx="3177" cy="436"/>
              </a:xfrm>
              <a:prstGeom prst="rect">
                <a:avLst/>
              </a:prstGeom>
            </p:spPr>
            <p:txBody>
              <a:bodyPr wrap="none">
                <a:spAutoFit/>
              </a:bodyPr>
              <a:lstStyle/>
              <a:p>
                <a:pPr algn="l"/>
                <a:r>
                  <a:rPr lang="en-US" altLang="zh-CN" sz="1200" dirty="0">
                    <a:solidFill>
                      <a:schemeClr val="bg1">
                        <a:lumMod val="65000"/>
                      </a:schemeClr>
                    </a:solidFill>
                    <a:latin typeface="思源黑体 CN Medium" panose="020B0600000000000000" charset="-122"/>
                    <a:ea typeface="思源黑体 CN Medium" panose="020B0600000000000000" charset="-122"/>
                    <a:sym typeface="+mn-ea"/>
                  </a:rPr>
                  <a:t>Domestic research status</a:t>
                </a:r>
                <a:endParaRPr lang="zh-CN" altLang="en-US" sz="1200" b="1" dirty="0">
                  <a:solidFill>
                    <a:schemeClr val="bg1">
                      <a:lumMod val="65000"/>
                    </a:schemeClr>
                  </a:solidFill>
                  <a:latin typeface="思源黑体 CN Medium" panose="020B0600000000000000" charset="-122"/>
                  <a:ea typeface="思源黑体 CN Medium" panose="020B0600000000000000" charset="-122"/>
                  <a:sym typeface="+mn-ea"/>
                </a:endParaRPr>
              </a:p>
            </p:txBody>
          </p:sp>
        </p:grpSp>
        <p:sp>
          <p:nvSpPr>
            <p:cNvPr id="20" name="íSlïḋê"/>
            <p:cNvSpPr/>
            <p:nvPr/>
          </p:nvSpPr>
          <p:spPr bwMode="auto">
            <a:xfrm>
              <a:off x="1889" y="5320"/>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1000"/>
                                        <p:tgtEl>
                                          <p:spTgt spid="29"/>
                                        </p:tgtEl>
                                      </p:cBhvr>
                                    </p:animEffect>
                                    <p:anim calcmode="lin" valueType="num">
                                      <p:cBhvr>
                                        <p:cTn id="13" dur="1000" fill="hold"/>
                                        <p:tgtEl>
                                          <p:spTgt spid="29"/>
                                        </p:tgtEl>
                                        <p:attrNameLst>
                                          <p:attrName>ppt_x</p:attrName>
                                        </p:attrNameLst>
                                      </p:cBhvr>
                                      <p:tavLst>
                                        <p:tav tm="0">
                                          <p:val>
                                            <p:strVal val="#ppt_x"/>
                                          </p:val>
                                        </p:tav>
                                        <p:tav tm="100000">
                                          <p:val>
                                            <p:strVal val="#ppt_x"/>
                                          </p:val>
                                        </p:tav>
                                      </p:tavLst>
                                    </p:anim>
                                    <p:anim calcmode="lin" valueType="num">
                                      <p:cBhvr>
                                        <p:cTn id="14"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3" presetClass="entr" presetSubtype="16"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plus(in)">
                                      <p:cBhvr>
                                        <p:cTn id="19" dur="2000"/>
                                        <p:tgtEl>
                                          <p:spTgt spid="16"/>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1000"/>
                                        <p:tgtEl>
                                          <p:spTgt spid="27"/>
                                        </p:tgtEl>
                                      </p:cBhvr>
                                    </p:animEffect>
                                    <p:anim calcmode="lin" valueType="num">
                                      <p:cBhvr>
                                        <p:cTn id="25" dur="1000" fill="hold"/>
                                        <p:tgtEl>
                                          <p:spTgt spid="27"/>
                                        </p:tgtEl>
                                        <p:attrNameLst>
                                          <p:attrName>ppt_x</p:attrName>
                                        </p:attrNameLst>
                                      </p:cBhvr>
                                      <p:tavLst>
                                        <p:tav tm="0">
                                          <p:val>
                                            <p:strVal val="#ppt_x"/>
                                          </p:val>
                                        </p:tav>
                                        <p:tav tm="100000">
                                          <p:val>
                                            <p:strVal val="#ppt_x"/>
                                          </p:val>
                                        </p:tav>
                                      </p:tavLst>
                                    </p:anim>
                                    <p:anim calcmode="lin" valueType="num">
                                      <p:cBhvr>
                                        <p:cTn id="2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椭圆 44"/>
          <p:cNvSpPr/>
          <p:nvPr/>
        </p:nvSpPr>
        <p:spPr>
          <a:xfrm>
            <a:off x="-1323340" y="-1804670"/>
            <a:ext cx="4044950" cy="404495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1329035" y="2240280"/>
            <a:ext cx="1938020" cy="193802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11910" y="6296025"/>
            <a:ext cx="1271270" cy="127127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7805" y="227965"/>
            <a:ext cx="11756390" cy="6402070"/>
          </a:xfrm>
          <a:prstGeom prst="rect">
            <a:avLst/>
          </a:prstGeom>
          <a:noFill/>
          <a:ln w="762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672465" y="390525"/>
            <a:ext cx="10847070" cy="6046470"/>
            <a:chOff x="1059" y="691"/>
            <a:chExt cx="17082" cy="9522"/>
          </a:xfrm>
        </p:grpSpPr>
        <p:sp>
          <p:nvSpPr>
            <p:cNvPr id="24" name="文本框 23"/>
            <p:cNvSpPr txBox="1"/>
            <p:nvPr/>
          </p:nvSpPr>
          <p:spPr>
            <a:xfrm>
              <a:off x="1059" y="691"/>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sp>
          <p:nvSpPr>
            <p:cNvPr id="25" name="文本框 24"/>
            <p:cNvSpPr txBox="1"/>
            <p:nvPr/>
          </p:nvSpPr>
          <p:spPr>
            <a:xfrm>
              <a:off x="1059" y="9779"/>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grpSp>
      <p:sp>
        <p:nvSpPr>
          <p:cNvPr id="48" name="文本框 47"/>
          <p:cNvSpPr txBox="1"/>
          <p:nvPr>
            <p:custDataLst>
              <p:tags r:id="rId1"/>
            </p:custDataLst>
          </p:nvPr>
        </p:nvSpPr>
        <p:spPr>
          <a:xfrm>
            <a:off x="5069205" y="1577975"/>
            <a:ext cx="2052955" cy="1861185"/>
          </a:xfrm>
          <a:prstGeom prst="rect">
            <a:avLst/>
          </a:prstGeom>
          <a:noFill/>
        </p:spPr>
        <p:txBody>
          <a:bodyPr wrap="square" rtlCol="0">
            <a:spAutoFit/>
          </a:bodyPr>
          <a:lstStyle/>
          <a:p>
            <a:pPr algn="ctr"/>
            <a:r>
              <a:rPr lang="en-US" altLang="zh-CN" sz="11500">
                <a:latin typeface="思源黑体 CN Bold" panose="020B0800000000000000" charset="-122"/>
                <a:ea typeface="思源黑体 CN Bold" panose="020B0800000000000000" charset="-122"/>
              </a:rPr>
              <a:t>02</a:t>
            </a:r>
          </a:p>
        </p:txBody>
      </p:sp>
      <p:sp>
        <p:nvSpPr>
          <p:cNvPr id="3" name="文本框 2"/>
          <p:cNvSpPr txBox="1"/>
          <p:nvPr/>
        </p:nvSpPr>
        <p:spPr>
          <a:xfrm>
            <a:off x="5234305" y="3033395"/>
            <a:ext cx="1685925" cy="922020"/>
          </a:xfrm>
          <a:prstGeom prst="rect">
            <a:avLst/>
          </a:prstGeom>
          <a:noFill/>
        </p:spPr>
        <p:txBody>
          <a:bodyPr wrap="square" rtlCol="0">
            <a:spAutoFit/>
          </a:bodyPr>
          <a:lstStyle/>
          <a:p>
            <a:pPr algn="dist"/>
            <a:r>
              <a:rPr lang="en-US" altLang="zh-CN" sz="5400">
                <a:solidFill>
                  <a:schemeClr val="tx1"/>
                </a:solidFill>
                <a:latin typeface="思源黑体 CN Bold" panose="020B0800000000000000" charset="-122"/>
                <a:ea typeface="思源黑体 CN Bold" panose="020B0800000000000000" charset="-122"/>
              </a:rPr>
              <a:t>Part</a:t>
            </a:r>
          </a:p>
        </p:txBody>
      </p:sp>
      <p:sp>
        <p:nvSpPr>
          <p:cNvPr id="30" name="文本框 29"/>
          <p:cNvSpPr txBox="1"/>
          <p:nvPr/>
        </p:nvSpPr>
        <p:spPr>
          <a:xfrm>
            <a:off x="4636135" y="4399280"/>
            <a:ext cx="2919730" cy="521970"/>
          </a:xfrm>
          <a:prstGeom prst="rect">
            <a:avLst/>
          </a:prstGeom>
          <a:noFill/>
        </p:spPr>
        <p:txBody>
          <a:bodyPr wrap="square" rtlCol="0">
            <a:spAutoFit/>
          </a:bodyPr>
          <a:lstStyle/>
          <a:p>
            <a:pPr algn="ctr"/>
            <a:r>
              <a:rPr lang="zh-CN" altLang="en-US" sz="2800" b="1" dirty="0">
                <a:solidFill>
                  <a:srgbClr val="000000"/>
                </a:solidFill>
                <a:latin typeface="思源黑体 CN Medium" panose="020B0600000000000000" charset="-122"/>
                <a:ea typeface="思源黑体 CN Medium" panose="020B0600000000000000" charset="-122"/>
                <a:sym typeface="+mn-ea"/>
              </a:rPr>
              <a:t>设计内容</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65" name="矩形 64"/>
          <p:cNvSpPr/>
          <p:nvPr/>
        </p:nvSpPr>
        <p:spPr>
          <a:xfrm>
            <a:off x="5444542" y="4915535"/>
            <a:ext cx="1302280" cy="276999"/>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Design content</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plus(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barn(inVertical)">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barn(inVertical)">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barn(inVertical)">
                                      <p:cBhvr>
                                        <p:cTn id="27" dur="500"/>
                                        <p:tgtEl>
                                          <p:spTgt spid="47"/>
                                        </p:tgtEl>
                                      </p:cBhvr>
                                    </p:animEffect>
                                  </p:childTnLst>
                                </p:cTn>
                              </p:par>
                            </p:childTnLst>
                          </p:cTn>
                        </p:par>
                      </p:childTnLst>
                    </p:cTn>
                  </p:par>
                  <p:par>
                    <p:cTn id="28" fill="hold">
                      <p:stCondLst>
                        <p:cond delay="indefinite"/>
                      </p:stCondLst>
                      <p:childTnLst>
                        <p:par>
                          <p:cTn id="29" fill="hold">
                            <p:stCondLst>
                              <p:cond delay="0"/>
                            </p:stCondLst>
                            <p:childTnLst>
                              <p:par>
                                <p:cTn id="30" presetID="41" presetClass="entr" presetSubtype="0" fill="hold" grpId="0" nodeType="clickEffect">
                                  <p:stCondLst>
                                    <p:cond delay="0"/>
                                  </p:stCondLst>
                                  <p:iterate type="lt">
                                    <p:tmPct val="10000"/>
                                  </p:iterate>
                                  <p:childTnLst>
                                    <p:set>
                                      <p:cBhvr>
                                        <p:cTn id="31" dur="1" fill="hold">
                                          <p:stCondLst>
                                            <p:cond delay="0"/>
                                          </p:stCondLst>
                                        </p:cTn>
                                        <p:tgtEl>
                                          <p:spTgt spid="3"/>
                                        </p:tgtEl>
                                        <p:attrNameLst>
                                          <p:attrName>style.visibility</p:attrName>
                                        </p:attrNameLst>
                                      </p:cBhvr>
                                      <p:to>
                                        <p:strVal val="visible"/>
                                      </p:to>
                                    </p:set>
                                    <p:anim calcmode="lin" valueType="num">
                                      <p:cBhvr>
                                        <p:cTn id="32"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
                                        </p:tgtEl>
                                        <p:attrNameLst>
                                          <p:attrName>ppt_y</p:attrName>
                                        </p:attrNameLst>
                                      </p:cBhvr>
                                      <p:tavLst>
                                        <p:tav tm="0">
                                          <p:val>
                                            <p:strVal val="#ppt_y"/>
                                          </p:val>
                                        </p:tav>
                                        <p:tav tm="100000">
                                          <p:val>
                                            <p:strVal val="#ppt_y"/>
                                          </p:val>
                                        </p:tav>
                                      </p:tavLst>
                                    </p:anim>
                                    <p:anim calcmode="lin" valueType="num">
                                      <p:cBhvr>
                                        <p:cTn id="34"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dissolve">
                                      <p:cBhvr>
                                        <p:cTn id="45" dur="500"/>
                                        <p:tgtEl>
                                          <p:spTgt spid="30"/>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randombar(horizontal)">
                                      <p:cBhvr>
                                        <p:cTn id="5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5" grpId="1" animBg="1"/>
      <p:bldP spid="46" grpId="0" bldLvl="0" animBg="1"/>
      <p:bldP spid="46" grpId="1" animBg="1"/>
      <p:bldP spid="47" grpId="0" bldLvl="0" animBg="1"/>
      <p:bldP spid="47" grpId="1" animBg="1"/>
      <p:bldP spid="6" grpId="0" bldLvl="0" animBg="1"/>
      <p:bldP spid="6" grpId="1" animBg="1"/>
      <p:bldP spid="48" grpId="0"/>
      <p:bldP spid="48" grpId="1"/>
      <p:bldP spid="3" grpId="0"/>
      <p:bldP spid="3" grpId="1"/>
      <p:bldP spid="30" grpId="0"/>
      <p:bldP spid="30" grpId="1"/>
      <p:bldP spid="65" grpId="0"/>
      <p:bldP spid="65"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278765"/>
            <a:ext cx="4003040" cy="788035"/>
            <a:chOff x="0" y="439"/>
            <a:chExt cx="6304" cy="1241"/>
          </a:xfrm>
        </p:grpSpPr>
        <p:sp>
          <p:nvSpPr>
            <p:cNvPr id="14" name="矩形 13"/>
            <p:cNvSpPr/>
            <p:nvPr/>
          </p:nvSpPr>
          <p:spPr>
            <a:xfrm>
              <a:off x="1778" y="1028"/>
              <a:ext cx="2464" cy="189"/>
            </a:xfrm>
            <a:prstGeom prst="rect">
              <a:avLst/>
            </a:prstGeom>
            <a:solidFill>
              <a:srgbClr val="1B518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0" y="439"/>
              <a:ext cx="6304" cy="1241"/>
              <a:chOff x="343" y="886"/>
              <a:chExt cx="6304" cy="1241"/>
            </a:xfrm>
          </p:grpSpPr>
          <p:grpSp>
            <p:nvGrpSpPr>
              <p:cNvPr id="11" name="组合 10"/>
              <p:cNvGrpSpPr/>
              <p:nvPr/>
            </p:nvGrpSpPr>
            <p:grpSpPr>
              <a:xfrm>
                <a:off x="550" y="886"/>
                <a:ext cx="6097" cy="1241"/>
                <a:chOff x="6796" y="3041"/>
                <a:chExt cx="6097" cy="1241"/>
              </a:xfrm>
            </p:grpSpPr>
            <p:grpSp>
              <p:nvGrpSpPr>
                <p:cNvPr id="2" name="组合 1"/>
                <p:cNvGrpSpPr/>
                <p:nvPr/>
              </p:nvGrpSpPr>
              <p:grpSpPr>
                <a:xfrm>
                  <a:off x="6796" y="3045"/>
                  <a:ext cx="6097" cy="1237"/>
                  <a:chOff x="6796" y="3045"/>
                  <a:chExt cx="6097" cy="1237"/>
                </a:xfrm>
              </p:grpSpPr>
              <p:grpSp>
                <p:nvGrpSpPr>
                  <p:cNvPr id="42" name="组合 41"/>
                  <p:cNvGrpSpPr/>
                  <p:nvPr/>
                </p:nvGrpSpPr>
                <p:grpSpPr>
                  <a:xfrm>
                    <a:off x="8295" y="3045"/>
                    <a:ext cx="4598" cy="1237"/>
                    <a:chOff x="10141" y="1649"/>
                    <a:chExt cx="4598" cy="1237"/>
                  </a:xfrm>
                </p:grpSpPr>
                <p:sp>
                  <p:nvSpPr>
                    <p:cNvPr id="4" name="文本框 3"/>
                    <p:cNvSpPr txBox="1"/>
                    <p:nvPr/>
                  </p:nvSpPr>
                  <p:spPr>
                    <a:xfrm>
                      <a:off x="10141" y="1649"/>
                      <a:ext cx="4598" cy="822"/>
                    </a:xfrm>
                    <a:prstGeom prst="rect">
                      <a:avLst/>
                    </a:prstGeom>
                    <a:noFill/>
                  </p:spPr>
                  <p:txBody>
                    <a:bodyPr wrap="square" rtlCol="0">
                      <a:spAutoFit/>
                    </a:bodyPr>
                    <a:lstStyle/>
                    <a:p>
                      <a:pPr algn="l"/>
                      <a:r>
                        <a:rPr lang="zh-CN" altLang="en-US" sz="2800" b="1" dirty="0">
                          <a:solidFill>
                            <a:srgbClr val="000000"/>
                          </a:solidFill>
                          <a:latin typeface="思源黑体 CN Medium" panose="020B0600000000000000" charset="-122"/>
                          <a:ea typeface="思源黑体 CN Medium" panose="020B0600000000000000" charset="-122"/>
                        </a:rPr>
                        <a:t>设计内容</a:t>
                      </a:r>
                    </a:p>
                  </p:txBody>
                </p:sp>
                <p:sp>
                  <p:nvSpPr>
                    <p:cNvPr id="5" name="矩形 4"/>
                    <p:cNvSpPr/>
                    <p:nvPr/>
                  </p:nvSpPr>
                  <p:spPr>
                    <a:xfrm>
                      <a:off x="10150" y="2450"/>
                      <a:ext cx="2051" cy="436"/>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Design content</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grpSp>
              <p:sp>
                <p:nvSpPr>
                  <p:cNvPr id="7" name="PA-圆角矩形 5"/>
                  <p:cNvSpPr/>
                  <p:nvPr>
                    <p:custDataLst>
                      <p:tags r:id="rId1"/>
                    </p:custDataLst>
                  </p:nvPr>
                </p:nvSpPr>
                <p:spPr>
                  <a:xfrm>
                    <a:off x="6796" y="3122"/>
                    <a:ext cx="1293" cy="1129"/>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000000"/>
                      </a:solidFill>
                      <a:latin typeface="思源黑体 CN Medium" panose="020B0600000000000000" charset="-122"/>
                      <a:ea typeface="思源黑体 CN Medium" panose="020B0600000000000000" charset="-122"/>
                    </a:endParaRPr>
                  </a:p>
                </p:txBody>
              </p:sp>
            </p:grpSp>
            <p:sp>
              <p:nvSpPr>
                <p:cNvPr id="10" name="矩形 9"/>
                <p:cNvSpPr/>
                <p:nvPr/>
              </p:nvSpPr>
              <p:spPr>
                <a:xfrm>
                  <a:off x="6980" y="3041"/>
                  <a:ext cx="1331" cy="1212"/>
                </a:xfrm>
                <a:prstGeom prst="rect">
                  <a:avLst/>
                </a:prstGeom>
              </p:spPr>
              <p:txBody>
                <a:bodyPr wrap="none">
                  <a:spAutoFit/>
                </a:bodyPr>
                <a:lstStyle/>
                <a:p>
                  <a:r>
                    <a:rPr lang="en-US" sz="4400" dirty="0">
                      <a:solidFill>
                        <a:schemeClr val="bg1">
                          <a:lumMod val="95000"/>
                        </a:schemeClr>
                      </a:solidFill>
                      <a:latin typeface="思源黑体 CN Bold" panose="020B0800000000000000" charset="-122"/>
                      <a:ea typeface="思源黑体 CN Bold" panose="020B0800000000000000" charset="-122"/>
                    </a:rPr>
                    <a:t>02</a:t>
                  </a:r>
                </a:p>
              </p:txBody>
            </p:sp>
          </p:grpSp>
          <p:sp>
            <p:nvSpPr>
              <p:cNvPr id="8" name="矩形 7"/>
              <p:cNvSpPr/>
              <p:nvPr/>
            </p:nvSpPr>
            <p:spPr>
              <a:xfrm>
                <a:off x="343" y="890"/>
                <a:ext cx="207" cy="1075"/>
              </a:xfrm>
              <a:prstGeom prst="rect">
                <a:avLst/>
              </a:prstGeom>
              <a:solidFill>
                <a:srgbClr val="000000"/>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6" name="组合 45"/>
          <p:cNvGrpSpPr/>
          <p:nvPr/>
        </p:nvGrpSpPr>
        <p:grpSpPr>
          <a:xfrm>
            <a:off x="3637603" y="2338705"/>
            <a:ext cx="5013001" cy="2590800"/>
            <a:chOff x="5337" y="3683"/>
            <a:chExt cx="8046" cy="4080"/>
          </a:xfrm>
        </p:grpSpPr>
        <p:grpSp>
          <p:nvGrpSpPr>
            <p:cNvPr id="25" name="组合 24"/>
            <p:cNvGrpSpPr/>
            <p:nvPr/>
          </p:nvGrpSpPr>
          <p:grpSpPr>
            <a:xfrm>
              <a:off x="6842" y="3683"/>
              <a:ext cx="5037" cy="4080"/>
              <a:chOff x="6919" y="3164"/>
              <a:chExt cx="5037" cy="4080"/>
            </a:xfrm>
          </p:grpSpPr>
          <p:sp>
            <p:nvSpPr>
              <p:cNvPr id="26" name="任意多边形 21"/>
              <p:cNvSpPr/>
              <p:nvPr/>
            </p:nvSpPr>
            <p:spPr>
              <a:xfrm rot="8017353">
                <a:off x="8119" y="4389"/>
                <a:ext cx="1725" cy="1661"/>
              </a:xfrm>
              <a:custGeom>
                <a:avLst/>
                <a:gdLst>
                  <a:gd name="connsiteX0" fmla="*/ 821512 w 821512"/>
                  <a:gd name="connsiteY0" fmla="*/ 0 h 790885"/>
                  <a:gd name="connsiteX1" fmla="*/ 821512 w 821512"/>
                  <a:gd name="connsiteY1" fmla="*/ 309693 h 790885"/>
                  <a:gd name="connsiteX2" fmla="*/ 750180 w 821512"/>
                  <a:gd name="connsiteY2" fmla="*/ 316884 h 790885"/>
                  <a:gd name="connsiteX3" fmla="*/ 282186 w 821512"/>
                  <a:gd name="connsiteY3" fmla="*/ 784878 h 790885"/>
                  <a:gd name="connsiteX4" fmla="*/ 281580 w 821512"/>
                  <a:gd name="connsiteY4" fmla="*/ 790885 h 790885"/>
                  <a:gd name="connsiteX5" fmla="*/ 0 w 821512"/>
                  <a:gd name="connsiteY5" fmla="*/ 774158 h 790885"/>
                  <a:gd name="connsiteX6" fmla="*/ 821512 w 821512"/>
                  <a:gd name="connsiteY6" fmla="*/ 0 h 7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solidFill>
                    <a:schemeClr val="tx1"/>
                  </a:solidFill>
                </a:endParaRPr>
              </a:p>
            </p:txBody>
          </p:sp>
          <p:sp>
            <p:nvSpPr>
              <p:cNvPr id="27" name="任意多边形 22"/>
              <p:cNvSpPr/>
              <p:nvPr/>
            </p:nvSpPr>
            <p:spPr>
              <a:xfrm rot="13330866">
                <a:off x="6919" y="5584"/>
                <a:ext cx="1725" cy="1661"/>
              </a:xfrm>
              <a:custGeom>
                <a:avLst/>
                <a:gdLst>
                  <a:gd name="connsiteX0" fmla="*/ 821512 w 821512"/>
                  <a:gd name="connsiteY0" fmla="*/ 0 h 790885"/>
                  <a:gd name="connsiteX1" fmla="*/ 821512 w 821512"/>
                  <a:gd name="connsiteY1" fmla="*/ 309693 h 790885"/>
                  <a:gd name="connsiteX2" fmla="*/ 750180 w 821512"/>
                  <a:gd name="connsiteY2" fmla="*/ 316884 h 790885"/>
                  <a:gd name="connsiteX3" fmla="*/ 282186 w 821512"/>
                  <a:gd name="connsiteY3" fmla="*/ 784878 h 790885"/>
                  <a:gd name="connsiteX4" fmla="*/ 281580 w 821512"/>
                  <a:gd name="connsiteY4" fmla="*/ 790885 h 790885"/>
                  <a:gd name="connsiteX5" fmla="*/ 0 w 821512"/>
                  <a:gd name="connsiteY5" fmla="*/ 774158 h 790885"/>
                  <a:gd name="connsiteX6" fmla="*/ 821512 w 821512"/>
                  <a:gd name="connsiteY6" fmla="*/ 0 h 7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solidFill>
                    <a:schemeClr val="tx1"/>
                  </a:solidFill>
                </a:endParaRPr>
              </a:p>
            </p:txBody>
          </p:sp>
          <p:sp>
            <p:nvSpPr>
              <p:cNvPr id="28" name="任意多边形 23"/>
              <p:cNvSpPr/>
              <p:nvPr/>
            </p:nvSpPr>
            <p:spPr>
              <a:xfrm rot="2853042">
                <a:off x="7068" y="3196"/>
                <a:ext cx="1725" cy="1661"/>
              </a:xfrm>
              <a:custGeom>
                <a:avLst/>
                <a:gdLst>
                  <a:gd name="connsiteX0" fmla="*/ 821512 w 821512"/>
                  <a:gd name="connsiteY0" fmla="*/ 0 h 790885"/>
                  <a:gd name="connsiteX1" fmla="*/ 821512 w 821512"/>
                  <a:gd name="connsiteY1" fmla="*/ 309693 h 790885"/>
                  <a:gd name="connsiteX2" fmla="*/ 750180 w 821512"/>
                  <a:gd name="connsiteY2" fmla="*/ 316884 h 790885"/>
                  <a:gd name="connsiteX3" fmla="*/ 282186 w 821512"/>
                  <a:gd name="connsiteY3" fmla="*/ 784878 h 790885"/>
                  <a:gd name="connsiteX4" fmla="*/ 281580 w 821512"/>
                  <a:gd name="connsiteY4" fmla="*/ 790885 h 790885"/>
                  <a:gd name="connsiteX5" fmla="*/ 0 w 821512"/>
                  <a:gd name="connsiteY5" fmla="*/ 774158 h 790885"/>
                  <a:gd name="connsiteX6" fmla="*/ 821512 w 821512"/>
                  <a:gd name="connsiteY6" fmla="*/ 0 h 7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solidFill>
                    <a:schemeClr val="tx1"/>
                  </a:solidFill>
                </a:endParaRPr>
              </a:p>
            </p:txBody>
          </p:sp>
          <p:sp>
            <p:nvSpPr>
              <p:cNvPr id="29" name="任意多边形 24"/>
              <p:cNvSpPr/>
              <p:nvPr/>
            </p:nvSpPr>
            <p:spPr>
              <a:xfrm rot="18918822">
                <a:off x="9104" y="4349"/>
                <a:ext cx="1725" cy="1661"/>
              </a:xfrm>
              <a:custGeom>
                <a:avLst/>
                <a:gdLst>
                  <a:gd name="connsiteX0" fmla="*/ 821512 w 821512"/>
                  <a:gd name="connsiteY0" fmla="*/ 0 h 790885"/>
                  <a:gd name="connsiteX1" fmla="*/ 821512 w 821512"/>
                  <a:gd name="connsiteY1" fmla="*/ 309693 h 790885"/>
                  <a:gd name="connsiteX2" fmla="*/ 750180 w 821512"/>
                  <a:gd name="connsiteY2" fmla="*/ 316884 h 790885"/>
                  <a:gd name="connsiteX3" fmla="*/ 282186 w 821512"/>
                  <a:gd name="connsiteY3" fmla="*/ 784878 h 790885"/>
                  <a:gd name="connsiteX4" fmla="*/ 281580 w 821512"/>
                  <a:gd name="connsiteY4" fmla="*/ 790885 h 790885"/>
                  <a:gd name="connsiteX5" fmla="*/ 0 w 821512"/>
                  <a:gd name="connsiteY5" fmla="*/ 774158 h 790885"/>
                  <a:gd name="connsiteX6" fmla="*/ 821512 w 821512"/>
                  <a:gd name="connsiteY6" fmla="*/ 0 h 7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solidFill>
                    <a:schemeClr val="tx1"/>
                  </a:solidFill>
                </a:endParaRPr>
              </a:p>
            </p:txBody>
          </p:sp>
          <p:sp>
            <p:nvSpPr>
              <p:cNvPr id="30" name="任意多边形 25"/>
              <p:cNvSpPr/>
              <p:nvPr/>
            </p:nvSpPr>
            <p:spPr>
              <a:xfrm rot="13330866">
                <a:off x="10216" y="5575"/>
                <a:ext cx="1725" cy="1661"/>
              </a:xfrm>
              <a:custGeom>
                <a:avLst/>
                <a:gdLst>
                  <a:gd name="connsiteX0" fmla="*/ 821512 w 821512"/>
                  <a:gd name="connsiteY0" fmla="*/ 0 h 790885"/>
                  <a:gd name="connsiteX1" fmla="*/ 821512 w 821512"/>
                  <a:gd name="connsiteY1" fmla="*/ 309693 h 790885"/>
                  <a:gd name="connsiteX2" fmla="*/ 750180 w 821512"/>
                  <a:gd name="connsiteY2" fmla="*/ 316884 h 790885"/>
                  <a:gd name="connsiteX3" fmla="*/ 282186 w 821512"/>
                  <a:gd name="connsiteY3" fmla="*/ 784878 h 790885"/>
                  <a:gd name="connsiteX4" fmla="*/ 281580 w 821512"/>
                  <a:gd name="connsiteY4" fmla="*/ 790885 h 790885"/>
                  <a:gd name="connsiteX5" fmla="*/ 0 w 821512"/>
                  <a:gd name="connsiteY5" fmla="*/ 774158 h 790885"/>
                  <a:gd name="connsiteX6" fmla="*/ 821512 w 821512"/>
                  <a:gd name="connsiteY6" fmla="*/ 0 h 7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solidFill>
                    <a:schemeClr val="tx1"/>
                  </a:solidFill>
                </a:endParaRPr>
              </a:p>
            </p:txBody>
          </p:sp>
          <p:sp>
            <p:nvSpPr>
              <p:cNvPr id="6" name="任意多边形 26"/>
              <p:cNvSpPr/>
              <p:nvPr/>
            </p:nvSpPr>
            <p:spPr>
              <a:xfrm rot="2853042">
                <a:off x="10264" y="3331"/>
                <a:ext cx="1725" cy="1661"/>
              </a:xfrm>
              <a:custGeom>
                <a:avLst/>
                <a:gdLst>
                  <a:gd name="connsiteX0" fmla="*/ 821512 w 821512"/>
                  <a:gd name="connsiteY0" fmla="*/ 0 h 790885"/>
                  <a:gd name="connsiteX1" fmla="*/ 821512 w 821512"/>
                  <a:gd name="connsiteY1" fmla="*/ 309693 h 790885"/>
                  <a:gd name="connsiteX2" fmla="*/ 750180 w 821512"/>
                  <a:gd name="connsiteY2" fmla="*/ 316884 h 790885"/>
                  <a:gd name="connsiteX3" fmla="*/ 282186 w 821512"/>
                  <a:gd name="connsiteY3" fmla="*/ 784878 h 790885"/>
                  <a:gd name="connsiteX4" fmla="*/ 281580 w 821512"/>
                  <a:gd name="connsiteY4" fmla="*/ 790885 h 790885"/>
                  <a:gd name="connsiteX5" fmla="*/ 0 w 821512"/>
                  <a:gd name="connsiteY5" fmla="*/ 774158 h 790885"/>
                  <a:gd name="connsiteX6" fmla="*/ 821512 w 821512"/>
                  <a:gd name="connsiteY6" fmla="*/ 0 h 79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solidFill>
                    <a:schemeClr val="tx1"/>
                  </a:solidFill>
                </a:endParaRPr>
              </a:p>
            </p:txBody>
          </p:sp>
        </p:grpSp>
        <p:grpSp>
          <p:nvGrpSpPr>
            <p:cNvPr id="45" name="组合 44"/>
            <p:cNvGrpSpPr/>
            <p:nvPr/>
          </p:nvGrpSpPr>
          <p:grpSpPr>
            <a:xfrm>
              <a:off x="5337" y="4050"/>
              <a:ext cx="8046" cy="3596"/>
              <a:chOff x="5175" y="0"/>
              <a:chExt cx="8046" cy="3596"/>
            </a:xfrm>
          </p:grpSpPr>
          <p:grpSp>
            <p:nvGrpSpPr>
              <p:cNvPr id="41" name="组合 40"/>
              <p:cNvGrpSpPr/>
              <p:nvPr/>
            </p:nvGrpSpPr>
            <p:grpSpPr>
              <a:xfrm>
                <a:off x="5175" y="0"/>
                <a:ext cx="2354" cy="3597"/>
                <a:chOff x="0" y="3655"/>
                <a:chExt cx="2354" cy="3597"/>
              </a:xfrm>
            </p:grpSpPr>
            <p:cxnSp>
              <p:nvCxnSpPr>
                <p:cNvPr id="39" name="肘形连接符 38"/>
                <p:cNvCxnSpPr/>
                <p:nvPr/>
              </p:nvCxnSpPr>
              <p:spPr>
                <a:xfrm rot="10800000">
                  <a:off x="0" y="3655"/>
                  <a:ext cx="2355" cy="465"/>
                </a:xfrm>
                <a:prstGeom prst="bentConnector3">
                  <a:avLst>
                    <a:gd name="adj1" fmla="val 49979"/>
                  </a:avLst>
                </a:prstGeom>
                <a:ln>
                  <a:solidFill>
                    <a:schemeClr val="tx1">
                      <a:lumMod val="85000"/>
                      <a:lumOff val="1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0" name="肘形连接符 39"/>
                <p:cNvCxnSpPr/>
                <p:nvPr/>
              </p:nvCxnSpPr>
              <p:spPr>
                <a:xfrm rot="10800000" flipV="1">
                  <a:off x="0" y="6788"/>
                  <a:ext cx="2355" cy="465"/>
                </a:xfrm>
                <a:prstGeom prst="bentConnector3">
                  <a:avLst>
                    <a:gd name="adj1" fmla="val 49979"/>
                  </a:avLst>
                </a:prstGeom>
                <a:ln>
                  <a:solidFill>
                    <a:schemeClr val="tx1">
                      <a:lumMod val="85000"/>
                      <a:lumOff val="15000"/>
                    </a:schemeClr>
                  </a:solidFill>
                  <a:tailEnd type="arrow"/>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H="1">
                <a:off x="10867" y="0"/>
                <a:ext cx="2354" cy="3597"/>
                <a:chOff x="0" y="3655"/>
                <a:chExt cx="2354" cy="3597"/>
              </a:xfrm>
            </p:grpSpPr>
            <p:cxnSp>
              <p:nvCxnSpPr>
                <p:cNvPr id="43" name="肘形连接符 42"/>
                <p:cNvCxnSpPr/>
                <p:nvPr/>
              </p:nvCxnSpPr>
              <p:spPr>
                <a:xfrm rot="10800000">
                  <a:off x="0" y="3655"/>
                  <a:ext cx="2355" cy="465"/>
                </a:xfrm>
                <a:prstGeom prst="bentConnector3">
                  <a:avLst>
                    <a:gd name="adj1" fmla="val 49979"/>
                  </a:avLst>
                </a:prstGeom>
                <a:ln>
                  <a:solidFill>
                    <a:schemeClr val="tx1">
                      <a:lumMod val="85000"/>
                      <a:lumOff val="1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4" name="肘形连接符 43"/>
                <p:cNvCxnSpPr/>
                <p:nvPr/>
              </p:nvCxnSpPr>
              <p:spPr>
                <a:xfrm rot="10800000" flipV="1">
                  <a:off x="0" y="6788"/>
                  <a:ext cx="2355" cy="465"/>
                </a:xfrm>
                <a:prstGeom prst="bentConnector3">
                  <a:avLst>
                    <a:gd name="adj1" fmla="val 49979"/>
                  </a:avLst>
                </a:prstGeom>
                <a:ln>
                  <a:solidFill>
                    <a:schemeClr val="tx1">
                      <a:lumMod val="85000"/>
                      <a:lumOff val="15000"/>
                    </a:schemeClr>
                  </a:solidFill>
                  <a:tailEnd type="arrow"/>
                </a:ln>
              </p:spPr>
              <p:style>
                <a:lnRef idx="1">
                  <a:schemeClr val="accent1"/>
                </a:lnRef>
                <a:fillRef idx="0">
                  <a:schemeClr val="accent1"/>
                </a:fillRef>
                <a:effectRef idx="0">
                  <a:schemeClr val="accent1"/>
                </a:effectRef>
                <a:fontRef idx="minor">
                  <a:schemeClr val="tx1"/>
                </a:fontRef>
              </p:style>
            </p:cxnSp>
          </p:grpSp>
        </p:grpSp>
      </p:grpSp>
      <p:grpSp>
        <p:nvGrpSpPr>
          <p:cNvPr id="18" name="组合 17"/>
          <p:cNvGrpSpPr/>
          <p:nvPr/>
        </p:nvGrpSpPr>
        <p:grpSpPr>
          <a:xfrm>
            <a:off x="940775" y="1265872"/>
            <a:ext cx="2727325" cy="2840990"/>
            <a:chOff x="8657" y="3004"/>
            <a:chExt cx="4295" cy="4474"/>
          </a:xfrm>
        </p:grpSpPr>
        <p:sp>
          <p:nvSpPr>
            <p:cNvPr id="23" name="矩形 22"/>
            <p:cNvSpPr/>
            <p:nvPr/>
          </p:nvSpPr>
          <p:spPr>
            <a:xfrm>
              <a:off x="8697" y="4110"/>
              <a:ext cx="4255" cy="3368"/>
            </a:xfrm>
            <a:prstGeom prst="rect">
              <a:avLst/>
            </a:prstGeom>
          </p:spPr>
          <p:txBody>
            <a:bodyPr wrap="square">
              <a:spAutoFit/>
            </a:bodyPr>
            <a:lstStyle/>
            <a:p>
              <a:pPr algn="l">
                <a:lnSpc>
                  <a:spcPct val="120000"/>
                </a:lnSpc>
              </a:pP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安全问题详情：</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宿舍长可以登录系统查看本宿舍的安全问题</a:t>
              </a:r>
            </a:p>
            <a:p>
              <a:pPr algn="l">
                <a:lnSpc>
                  <a:spcPct val="120000"/>
                </a:lnSpc>
              </a:pP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整改</a:t>
              </a: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措施</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由宿舍长反馈</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宿舍整改措施</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卫生评分详情</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宿舍长</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可以查看本宿舍每次卫生检查评分详情</a:t>
              </a:r>
              <a:endPar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gn="l">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报修</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管理：</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每个宿舍长</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可以</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填写本宿舍</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存在问题</a:t>
              </a:r>
              <a:endPar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35" name="文本框 34"/>
            <p:cNvSpPr txBox="1"/>
            <p:nvPr/>
          </p:nvSpPr>
          <p:spPr>
            <a:xfrm>
              <a:off x="8657" y="3004"/>
              <a:ext cx="4229" cy="72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学生模块</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
          <p:nvSpPr>
            <p:cNvPr id="17" name="íSlïḋê"/>
            <p:cNvSpPr/>
            <p:nvPr/>
          </p:nvSpPr>
          <p:spPr bwMode="auto">
            <a:xfrm>
              <a:off x="8846" y="3915"/>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grpSp>
        <p:nvGrpSpPr>
          <p:cNvPr id="19" name="组合 18"/>
          <p:cNvGrpSpPr/>
          <p:nvPr/>
        </p:nvGrpSpPr>
        <p:grpSpPr>
          <a:xfrm>
            <a:off x="4545188" y="4792404"/>
            <a:ext cx="3707384" cy="1948274"/>
            <a:chOff x="8657" y="3004"/>
            <a:chExt cx="4645" cy="3660"/>
          </a:xfrm>
        </p:grpSpPr>
        <p:sp>
          <p:nvSpPr>
            <p:cNvPr id="20" name="矩形 19"/>
            <p:cNvSpPr/>
            <p:nvPr/>
          </p:nvSpPr>
          <p:spPr>
            <a:xfrm>
              <a:off x="8697" y="4110"/>
              <a:ext cx="4605" cy="2554"/>
            </a:xfrm>
            <a:prstGeom prst="rect">
              <a:avLst/>
            </a:prstGeom>
          </p:spPr>
          <p:txBody>
            <a:bodyPr wrap="square">
              <a:spAutoFit/>
            </a:bodyPr>
            <a:lstStyle/>
            <a:p>
              <a:pPr algn="l">
                <a:lnSpc>
                  <a:spcPct val="120000"/>
                </a:lnSpc>
              </a:pP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用户登录：</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通过账号密码及验证码登录</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gn="l">
                <a:lnSpc>
                  <a:spcPct val="120000"/>
                </a:lnSpc>
              </a:pP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用户中心：</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用户中心可以修改个人等资料、修改密码等操作</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nSpc>
                  <a:spcPct val="120000"/>
                </a:lnSpc>
              </a:pP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用户</a:t>
              </a: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退出：</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清除存储在系统中的用户令牌</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21" name="文本框 20"/>
            <p:cNvSpPr txBox="1"/>
            <p:nvPr/>
          </p:nvSpPr>
          <p:spPr>
            <a:xfrm>
              <a:off x="8657" y="3004"/>
              <a:ext cx="4229" cy="725"/>
            </a:xfrm>
            <a:prstGeom prst="rect">
              <a:avLst/>
            </a:prstGeom>
            <a:noFill/>
          </p:spPr>
          <p:txBody>
            <a:bodyPr wrap="square" rtlCol="0">
              <a:spAutoFit/>
            </a:bodyPr>
            <a:lstStyle/>
            <a:p>
              <a:pPr algn="l"/>
              <a:r>
                <a:rPr lang="zh-CN" altLang="en-US" sz="2400" b="1" spc="300" dirty="0">
                  <a:solidFill>
                    <a:srgbClr val="000000"/>
                  </a:solidFill>
                  <a:latin typeface="思源黑体 CN Medium" panose="020B0600000000000000" charset="-122"/>
                  <a:ea typeface="思源黑体 CN Medium" panose="020B0600000000000000" charset="-122"/>
                  <a:sym typeface="+mn-ea"/>
                </a:rPr>
                <a:t>登录模块</a:t>
              </a:r>
            </a:p>
          </p:txBody>
        </p:sp>
        <p:sp>
          <p:nvSpPr>
            <p:cNvPr id="22" name="íSlïḋê"/>
            <p:cNvSpPr/>
            <p:nvPr/>
          </p:nvSpPr>
          <p:spPr bwMode="auto">
            <a:xfrm>
              <a:off x="8846" y="3915"/>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grpSp>
        <p:nvGrpSpPr>
          <p:cNvPr id="24" name="组合 23"/>
          <p:cNvGrpSpPr/>
          <p:nvPr/>
        </p:nvGrpSpPr>
        <p:grpSpPr>
          <a:xfrm>
            <a:off x="8565812" y="1170623"/>
            <a:ext cx="3401820" cy="2840990"/>
            <a:chOff x="8657" y="3004"/>
            <a:chExt cx="4269" cy="4474"/>
          </a:xfrm>
        </p:grpSpPr>
        <p:sp>
          <p:nvSpPr>
            <p:cNvPr id="31" name="矩形 30"/>
            <p:cNvSpPr/>
            <p:nvPr/>
          </p:nvSpPr>
          <p:spPr>
            <a:xfrm>
              <a:off x="8657" y="4110"/>
              <a:ext cx="4269" cy="3368"/>
            </a:xfrm>
            <a:prstGeom prst="rect">
              <a:avLst/>
            </a:prstGeom>
          </p:spPr>
          <p:txBody>
            <a:bodyPr wrap="square">
              <a:spAutoFit/>
            </a:bodyPr>
            <a:lstStyle/>
            <a:p>
              <a:pPr algn="l">
                <a:lnSpc>
                  <a:spcPct val="120000"/>
                </a:lnSpc>
              </a:pP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打卡管理：</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教师到宿舍安全检查</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评分可以直接在小程序中使用日期时间签到</a:t>
              </a:r>
              <a:endPar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gn="l">
                <a:lnSpc>
                  <a:spcPct val="120000"/>
                </a:lnSpc>
              </a:pP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安全</a:t>
              </a: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问题详情</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检查对应宿舍时显示每次检查该宿舍的安全问题，检查其每次安全问题是否整改</a:t>
              </a:r>
            </a:p>
            <a:p>
              <a:pPr algn="l">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添加安全检查</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提供宿舍安全检查项目，并可以提交宿舍安全问题表单</a:t>
              </a:r>
            </a:p>
            <a:p>
              <a:pPr algn="l">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导出报表</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导出每个宿舍的安全问题报表</a:t>
              </a:r>
              <a:endPar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32" name="文本框 31"/>
            <p:cNvSpPr txBox="1"/>
            <p:nvPr/>
          </p:nvSpPr>
          <p:spPr>
            <a:xfrm>
              <a:off x="8657" y="3004"/>
              <a:ext cx="4229" cy="725"/>
            </a:xfrm>
            <a:prstGeom prst="rect">
              <a:avLst/>
            </a:prstGeom>
            <a:noFill/>
          </p:spPr>
          <p:txBody>
            <a:bodyPr wrap="square" rtlCol="0">
              <a:spAutoFit/>
            </a:bodyPr>
            <a:lstStyle/>
            <a:p>
              <a:pPr algn="l"/>
              <a:r>
                <a:rPr lang="zh-CN" altLang="en-US" sz="2400" b="1" spc="300" dirty="0">
                  <a:solidFill>
                    <a:srgbClr val="000000"/>
                  </a:solidFill>
                  <a:latin typeface="思源黑体 CN Medium" panose="020B0600000000000000" charset="-122"/>
                  <a:ea typeface="思源黑体 CN Medium" panose="020B0600000000000000" charset="-122"/>
                  <a:sym typeface="+mn-ea"/>
                </a:rPr>
                <a:t>教师模块</a:t>
              </a:r>
            </a:p>
          </p:txBody>
        </p:sp>
        <p:sp>
          <p:nvSpPr>
            <p:cNvPr id="33" name="íSlïḋê"/>
            <p:cNvSpPr/>
            <p:nvPr/>
          </p:nvSpPr>
          <p:spPr bwMode="auto">
            <a:xfrm>
              <a:off x="8846" y="3915"/>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grpSp>
        <p:nvGrpSpPr>
          <p:cNvPr id="34" name="组合 33"/>
          <p:cNvGrpSpPr/>
          <p:nvPr/>
        </p:nvGrpSpPr>
        <p:grpSpPr>
          <a:xfrm>
            <a:off x="8523123" y="4194810"/>
            <a:ext cx="3420592" cy="2070100"/>
            <a:chOff x="8657" y="3004"/>
            <a:chExt cx="4375" cy="3260"/>
          </a:xfrm>
        </p:grpSpPr>
        <p:sp>
          <p:nvSpPr>
            <p:cNvPr id="36" name="矩形 35"/>
            <p:cNvSpPr/>
            <p:nvPr/>
          </p:nvSpPr>
          <p:spPr>
            <a:xfrm>
              <a:off x="8697" y="4110"/>
              <a:ext cx="4335" cy="2154"/>
            </a:xfrm>
            <a:prstGeom prst="rect">
              <a:avLst/>
            </a:prstGeom>
          </p:spPr>
          <p:txBody>
            <a:bodyPr wrap="square">
              <a:spAutoFit/>
            </a:bodyPr>
            <a:lstStyle/>
            <a:p>
              <a:pPr>
                <a:lnSpc>
                  <a:spcPct val="120000"/>
                </a:lnSpc>
              </a:pP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人员管理：</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人员的</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增删改查</a:t>
              </a:r>
              <a:endPar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角色</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管理：</a:t>
              </a:r>
              <a:r>
                <a:rPr lang="zh-CN" altLang="en-US" sz="1400" dirty="0">
                  <a:solidFill>
                    <a:schemeClr val="tx1">
                      <a:lumMod val="65000"/>
                      <a:lumOff val="35000"/>
                    </a:schemeClr>
                  </a:solidFill>
                  <a:ea typeface="思源黑体" panose="020B0500000000000000" pitchFamily="34" charset="-122"/>
                </a:rPr>
                <a:t>为每个用户添加对应的角色</a:t>
              </a:r>
              <a:endParaRPr lang="en-US" altLang="zh-CN" sz="1400" dirty="0">
                <a:solidFill>
                  <a:schemeClr val="tx1">
                    <a:lumMod val="65000"/>
                    <a:lumOff val="35000"/>
                  </a:schemeClr>
                </a:solidFill>
                <a:ea typeface="思源黑体" panose="020B0500000000000000" pitchFamily="34" charset="-122"/>
              </a:endParaRPr>
            </a:p>
            <a:p>
              <a:pPr algn="l">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宿舍</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管理：</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导入</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对应的宿舍楼和宿舍号</a:t>
              </a:r>
              <a:endPar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gn="l">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安全</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管理：</a:t>
              </a:r>
              <a:r>
                <a:rPr lang="zh-CN" altLang="en-US" sz="1400" dirty="0">
                  <a:solidFill>
                    <a:schemeClr val="tx1">
                      <a:lumMod val="65000"/>
                      <a:lumOff val="35000"/>
                    </a:schemeClr>
                  </a:solidFill>
                  <a:ea typeface="思源黑体" panose="020B0500000000000000" pitchFamily="34" charset="-122"/>
                </a:rPr>
                <a:t>安全问题的增删改查以及导出</a:t>
              </a:r>
              <a:endParaRPr lang="en-US" altLang="zh-CN" sz="1400" dirty="0">
                <a:solidFill>
                  <a:schemeClr val="tx1">
                    <a:lumMod val="65000"/>
                    <a:lumOff val="35000"/>
                  </a:schemeClr>
                </a:solidFill>
                <a:ea typeface="思源黑体" panose="020B0500000000000000" pitchFamily="34" charset="-122"/>
              </a:endParaRPr>
            </a:p>
            <a:p>
              <a:pPr algn="l">
                <a:lnSpc>
                  <a:spcPct val="120000"/>
                </a:lnSpc>
              </a:pPr>
              <a:r>
                <a:rPr lang="zh-CN" altLang="en-US" sz="1400" b="1" dirty="0">
                  <a:solidFill>
                    <a:schemeClr val="tx1">
                      <a:lumMod val="65000"/>
                      <a:lumOff val="35000"/>
                    </a:schemeClr>
                  </a:solidFill>
                  <a:ea typeface="思源黑体" panose="020B0500000000000000" pitchFamily="34" charset="-122"/>
                </a:rPr>
                <a:t>卫生管理：</a:t>
              </a:r>
              <a:r>
                <a:rPr lang="zh-CN" altLang="en-US" sz="1400" dirty="0">
                  <a:solidFill>
                    <a:schemeClr val="tx1">
                      <a:lumMod val="65000"/>
                      <a:lumOff val="35000"/>
                    </a:schemeClr>
                  </a:solidFill>
                  <a:ea typeface="思源黑体" panose="020B0500000000000000" pitchFamily="34" charset="-122"/>
                </a:rPr>
                <a:t>卫生评分的增删改查以及导出</a:t>
              </a:r>
              <a:endParaRPr lang="zh-CN" altLang="zh-CN" sz="1400" dirty="0">
                <a:solidFill>
                  <a:schemeClr val="tx1">
                    <a:lumMod val="65000"/>
                    <a:lumOff val="35000"/>
                  </a:schemeClr>
                </a:solidFill>
                <a:ea typeface="思源黑体" panose="020B0500000000000000" pitchFamily="34" charset="-122"/>
              </a:endParaRPr>
            </a:p>
          </p:txBody>
        </p:sp>
        <p:sp>
          <p:nvSpPr>
            <p:cNvPr id="37" name="文本框 36"/>
            <p:cNvSpPr txBox="1"/>
            <p:nvPr/>
          </p:nvSpPr>
          <p:spPr>
            <a:xfrm>
              <a:off x="8657" y="3004"/>
              <a:ext cx="4229" cy="725"/>
            </a:xfrm>
            <a:prstGeom prst="rect">
              <a:avLst/>
            </a:prstGeom>
            <a:noFill/>
          </p:spPr>
          <p:txBody>
            <a:bodyPr wrap="square" rtlCol="0">
              <a:spAutoFit/>
            </a:bodyPr>
            <a:lstStyle/>
            <a:p>
              <a:pPr algn="l"/>
              <a:r>
                <a:rPr lang="zh-CN" altLang="en-US" sz="2400" b="1" dirty="0">
                  <a:solidFill>
                    <a:srgbClr val="000000"/>
                  </a:solidFill>
                  <a:latin typeface="思源黑体 CN Medium" panose="020B0600000000000000" charset="-122"/>
                  <a:ea typeface="思源黑体 CN Medium" panose="020B0600000000000000" charset="-122"/>
                  <a:sym typeface="+mn-ea"/>
                </a:rPr>
                <a:t>管理员模块</a:t>
              </a:r>
              <a:endParaRPr lang="zh-CN" altLang="en-US" sz="2400" b="1" spc="300" dirty="0">
                <a:solidFill>
                  <a:srgbClr val="000000"/>
                </a:solidFill>
                <a:latin typeface="思源黑体 CN Medium" panose="020B0600000000000000" charset="-122"/>
                <a:ea typeface="思源黑体 CN Medium" panose="020B0600000000000000" charset="-122"/>
                <a:sym typeface="+mn-ea"/>
              </a:endParaRPr>
            </a:p>
          </p:txBody>
        </p:sp>
        <p:sp>
          <p:nvSpPr>
            <p:cNvPr id="38" name="íSlïḋê"/>
            <p:cNvSpPr/>
            <p:nvPr/>
          </p:nvSpPr>
          <p:spPr bwMode="auto">
            <a:xfrm>
              <a:off x="8846" y="3915"/>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grpSp>
        <p:nvGrpSpPr>
          <p:cNvPr id="47" name="组合 46">
            <a:extLst>
              <a:ext uri="{FF2B5EF4-FFF2-40B4-BE49-F238E27FC236}">
                <a16:creationId xmlns:a16="http://schemas.microsoft.com/office/drawing/2014/main" id="{1764008F-536B-4F1F-F0E6-37B20A6343A2}"/>
              </a:ext>
            </a:extLst>
          </p:cNvPr>
          <p:cNvGrpSpPr/>
          <p:nvPr/>
        </p:nvGrpSpPr>
        <p:grpSpPr>
          <a:xfrm>
            <a:off x="4788970" y="484198"/>
            <a:ext cx="3017842" cy="2065655"/>
            <a:chOff x="8657" y="3004"/>
            <a:chExt cx="4645" cy="3253"/>
          </a:xfrm>
        </p:grpSpPr>
        <p:sp>
          <p:nvSpPr>
            <p:cNvPr id="48" name="矩形 47">
              <a:extLst>
                <a:ext uri="{FF2B5EF4-FFF2-40B4-BE49-F238E27FC236}">
                  <a16:creationId xmlns:a16="http://schemas.microsoft.com/office/drawing/2014/main" id="{D7D5E991-8CA1-7D08-4454-CB47569A5F53}"/>
                </a:ext>
              </a:extLst>
            </p:cNvPr>
            <p:cNvSpPr/>
            <p:nvPr/>
          </p:nvSpPr>
          <p:spPr>
            <a:xfrm>
              <a:off x="8697" y="4110"/>
              <a:ext cx="4605" cy="2147"/>
            </a:xfrm>
            <a:prstGeom prst="rect">
              <a:avLst/>
            </a:prstGeom>
          </p:spPr>
          <p:txBody>
            <a:bodyPr wrap="square">
              <a:spAutoFit/>
            </a:bodyPr>
            <a:lstStyle/>
            <a:p>
              <a:pPr algn="l">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卫生评分管理</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学生会可以登录此系统对每个宿舍卫生打分。</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gn="l">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导出报表</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用</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其可以登录后台系统对卫生评分进行导出操作以便后期的分数统计。</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49" name="文本框 48">
              <a:extLst>
                <a:ext uri="{FF2B5EF4-FFF2-40B4-BE49-F238E27FC236}">
                  <a16:creationId xmlns:a16="http://schemas.microsoft.com/office/drawing/2014/main" id="{ECF076B7-E949-67D7-58D4-52D559E48342}"/>
                </a:ext>
              </a:extLst>
            </p:cNvPr>
            <p:cNvSpPr txBox="1"/>
            <p:nvPr/>
          </p:nvSpPr>
          <p:spPr>
            <a:xfrm>
              <a:off x="8657" y="3004"/>
              <a:ext cx="4229" cy="725"/>
            </a:xfrm>
            <a:prstGeom prst="rect">
              <a:avLst/>
            </a:prstGeom>
            <a:noFill/>
          </p:spPr>
          <p:txBody>
            <a:bodyPr wrap="square" rtlCol="0">
              <a:spAutoFit/>
            </a:bodyPr>
            <a:lstStyle/>
            <a:p>
              <a:pPr algn="l"/>
              <a:r>
                <a:rPr lang="zh-CN" altLang="en-US" sz="2400" b="1" spc="300" dirty="0">
                  <a:solidFill>
                    <a:srgbClr val="000000"/>
                  </a:solidFill>
                  <a:latin typeface="思源黑体 CN Medium" panose="020B0600000000000000" charset="-122"/>
                  <a:ea typeface="思源黑体 CN Medium" panose="020B0600000000000000" charset="-122"/>
                  <a:sym typeface="+mn-ea"/>
                </a:rPr>
                <a:t>学生会模块</a:t>
              </a:r>
            </a:p>
          </p:txBody>
        </p:sp>
        <p:sp>
          <p:nvSpPr>
            <p:cNvPr id="50" name="íSlïḋê">
              <a:extLst>
                <a:ext uri="{FF2B5EF4-FFF2-40B4-BE49-F238E27FC236}">
                  <a16:creationId xmlns:a16="http://schemas.microsoft.com/office/drawing/2014/main" id="{FB65481D-ACE3-14D0-05F6-B637DBA4246D}"/>
                </a:ext>
              </a:extLst>
            </p:cNvPr>
            <p:cNvSpPr/>
            <p:nvPr/>
          </p:nvSpPr>
          <p:spPr bwMode="auto">
            <a:xfrm>
              <a:off x="8846" y="3915"/>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grpSp>
        <p:nvGrpSpPr>
          <p:cNvPr id="51" name="组合 50">
            <a:extLst>
              <a:ext uri="{FF2B5EF4-FFF2-40B4-BE49-F238E27FC236}">
                <a16:creationId xmlns:a16="http://schemas.microsoft.com/office/drawing/2014/main" id="{22189D3F-5790-F3AC-051C-2F3434C1D24E}"/>
              </a:ext>
            </a:extLst>
          </p:cNvPr>
          <p:cNvGrpSpPr/>
          <p:nvPr/>
        </p:nvGrpSpPr>
        <p:grpSpPr>
          <a:xfrm>
            <a:off x="1078865" y="4234180"/>
            <a:ext cx="3017842" cy="2324100"/>
            <a:chOff x="8657" y="3004"/>
            <a:chExt cx="4645" cy="3660"/>
          </a:xfrm>
        </p:grpSpPr>
        <p:sp>
          <p:nvSpPr>
            <p:cNvPr id="52" name="矩形 51">
              <a:extLst>
                <a:ext uri="{FF2B5EF4-FFF2-40B4-BE49-F238E27FC236}">
                  <a16:creationId xmlns:a16="http://schemas.microsoft.com/office/drawing/2014/main" id="{4DF749EC-15AC-408C-5A32-C3630ECF2A9A}"/>
                </a:ext>
              </a:extLst>
            </p:cNvPr>
            <p:cNvSpPr/>
            <p:nvPr/>
          </p:nvSpPr>
          <p:spPr>
            <a:xfrm>
              <a:off x="8697" y="4110"/>
              <a:ext cx="4605" cy="2554"/>
            </a:xfrm>
            <a:prstGeom prst="rect">
              <a:avLst/>
            </a:prstGeom>
          </p:spPr>
          <p:txBody>
            <a:bodyPr wrap="square">
              <a:spAutoFit/>
            </a:bodyPr>
            <a:lstStyle/>
            <a:p>
              <a:pPr algn="l">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安全问题管理</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可以查看添加宿舍安全检查信息</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gn="l">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卫生问题管理</a:t>
              </a:r>
              <a:r>
                <a:rPr lang="zh-CN" altLang="zh-CN" sz="1400" b="1" dirty="0">
                  <a:solidFill>
                    <a:schemeClr val="tx1">
                      <a:lumMod val="65000"/>
                      <a:lumOff val="35000"/>
                    </a:schemeClr>
                  </a:solidFill>
                  <a:latin typeface="思源黑体" panose="020B0500000000000000" pitchFamily="34" charset="-122"/>
                  <a:ea typeface="思源黑体" panose="020B0500000000000000" pitchFamily="34" charset="-122"/>
                </a:rPr>
                <a:t>：</a:t>
              </a:r>
              <a:r>
                <a:rPr lang="zh-CN" altLang="zh-CN" sz="1400" dirty="0">
                  <a:solidFill>
                    <a:schemeClr val="tx1">
                      <a:lumMod val="65000"/>
                      <a:lumOff val="35000"/>
                    </a:schemeClr>
                  </a:solidFill>
                  <a:latin typeface="思源黑体" panose="020B0500000000000000" pitchFamily="34" charset="-122"/>
                  <a:ea typeface="思源黑体" panose="020B0500000000000000" pitchFamily="34" charset="-122"/>
                </a:rPr>
                <a:t>用</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可以查看添加每周的卫生检查打分表</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a:p>
              <a:pPr>
                <a:lnSpc>
                  <a:spcPct val="120000"/>
                </a:lnSpc>
              </a:pPr>
              <a:r>
                <a:rPr lang="zh-CN" altLang="en-US" sz="1400" b="1" dirty="0">
                  <a:solidFill>
                    <a:schemeClr val="tx1">
                      <a:lumMod val="65000"/>
                      <a:lumOff val="35000"/>
                    </a:schemeClr>
                  </a:solidFill>
                  <a:latin typeface="思源黑体" panose="020B0500000000000000" pitchFamily="34" charset="-122"/>
                  <a:ea typeface="思源黑体" panose="020B0500000000000000" pitchFamily="34" charset="-122"/>
                </a:rPr>
                <a:t>报修问题管理：</a:t>
              </a:r>
              <a:r>
                <a:rPr lang="zh-CN" altLang="en-US" sz="1400" dirty="0">
                  <a:solidFill>
                    <a:schemeClr val="tx1">
                      <a:lumMod val="65000"/>
                      <a:lumOff val="35000"/>
                    </a:schemeClr>
                  </a:solidFill>
                  <a:latin typeface="思源黑体" panose="020B0500000000000000" pitchFamily="34" charset="-122"/>
                  <a:ea typeface="思源黑体" panose="020B0500000000000000" pitchFamily="34" charset="-122"/>
                </a:rPr>
                <a:t>能够及时的处理宿舍长提交的报修问题</a:t>
              </a:r>
              <a:endParaRPr lang="en-US" altLang="zh-CN" sz="1400" dirty="0">
                <a:solidFill>
                  <a:schemeClr val="tx1">
                    <a:lumMod val="65000"/>
                    <a:lumOff val="35000"/>
                  </a:schemeClr>
                </a:solidFill>
                <a:latin typeface="思源黑体" panose="020B0500000000000000" pitchFamily="34" charset="-122"/>
                <a:ea typeface="思源黑体" panose="020B0500000000000000" pitchFamily="34" charset="-122"/>
              </a:endParaRPr>
            </a:p>
          </p:txBody>
        </p:sp>
        <p:sp>
          <p:nvSpPr>
            <p:cNvPr id="53" name="文本框 52">
              <a:extLst>
                <a:ext uri="{FF2B5EF4-FFF2-40B4-BE49-F238E27FC236}">
                  <a16:creationId xmlns:a16="http://schemas.microsoft.com/office/drawing/2014/main" id="{4690DC4F-3D8A-AF59-8574-087B59D4F521}"/>
                </a:ext>
              </a:extLst>
            </p:cNvPr>
            <p:cNvSpPr txBox="1"/>
            <p:nvPr/>
          </p:nvSpPr>
          <p:spPr>
            <a:xfrm>
              <a:off x="8657" y="3004"/>
              <a:ext cx="4229" cy="725"/>
            </a:xfrm>
            <a:prstGeom prst="rect">
              <a:avLst/>
            </a:prstGeom>
            <a:noFill/>
          </p:spPr>
          <p:txBody>
            <a:bodyPr wrap="square" rtlCol="0">
              <a:spAutoFit/>
            </a:bodyPr>
            <a:lstStyle/>
            <a:p>
              <a:pPr algn="l"/>
              <a:r>
                <a:rPr lang="zh-CN" altLang="en-US" sz="2400" b="1" spc="300" dirty="0">
                  <a:solidFill>
                    <a:srgbClr val="000000"/>
                  </a:solidFill>
                  <a:latin typeface="思源黑体 CN Medium" panose="020B0600000000000000" charset="-122"/>
                  <a:ea typeface="思源黑体 CN Medium" panose="020B0600000000000000" charset="-122"/>
                  <a:sym typeface="+mn-ea"/>
                </a:rPr>
                <a:t>宿管模块</a:t>
              </a:r>
            </a:p>
          </p:txBody>
        </p:sp>
        <p:sp>
          <p:nvSpPr>
            <p:cNvPr id="54" name="íSlïḋê">
              <a:extLst>
                <a:ext uri="{FF2B5EF4-FFF2-40B4-BE49-F238E27FC236}">
                  <a16:creationId xmlns:a16="http://schemas.microsoft.com/office/drawing/2014/main" id="{F002E47C-3B32-34B6-F54A-B85D080C9D73}"/>
                </a:ext>
              </a:extLst>
            </p:cNvPr>
            <p:cNvSpPr/>
            <p:nvPr/>
          </p:nvSpPr>
          <p:spPr bwMode="auto">
            <a:xfrm>
              <a:off x="8846" y="3915"/>
              <a:ext cx="638" cy="90"/>
            </a:xfrm>
            <a:prstGeom prst="rect">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randombar(horizontal)">
                                      <p:cBhvr>
                                        <p:cTn id="12" dur="500"/>
                                        <p:tgtEl>
                                          <p:spTgt spid="4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dissolve">
                                      <p:cBhvr>
                                        <p:cTn id="17" dur="500"/>
                                        <p:tgtEl>
                                          <p:spTgt spid="18"/>
                                        </p:tgtEl>
                                      </p:cBhvr>
                                    </p:animEffect>
                                  </p:childTnLst>
                                </p:cTn>
                              </p:par>
                              <p:par>
                                <p:cTn id="18" presetID="9" presetClass="entr" presetSubtype="0" fill="hold"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dissolve">
                                      <p:cBhvr>
                                        <p:cTn id="20" dur="500"/>
                                        <p:tgtEl>
                                          <p:spTgt spid="24"/>
                                        </p:tgtEl>
                                      </p:cBhvr>
                                    </p:animEffect>
                                  </p:childTnLst>
                                </p:cTn>
                              </p:par>
                              <p:par>
                                <p:cTn id="21" presetID="9" presetClass="entr" presetSubtype="0" fill="hold" nodeType="with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dissolve">
                                      <p:cBhvr>
                                        <p:cTn id="23" dur="500"/>
                                        <p:tgtEl>
                                          <p:spTgt spid="34"/>
                                        </p:tgtEl>
                                      </p:cBhvr>
                                    </p:animEffect>
                                  </p:childTnLst>
                                </p:cTn>
                              </p:par>
                              <p:par>
                                <p:cTn id="24" presetID="9" presetClass="entr" presetSubtype="0" fill="hold"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dissolve">
                                      <p:cBhvr>
                                        <p:cTn id="26" dur="500"/>
                                        <p:tgtEl>
                                          <p:spTgt spid="19"/>
                                        </p:tgtEl>
                                      </p:cBhvr>
                                    </p:animEffect>
                                  </p:childTnLst>
                                </p:cTn>
                              </p:par>
                              <p:par>
                                <p:cTn id="27" presetID="9" presetClass="entr" presetSubtype="0" fill="hold" nodeType="with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dissolve">
                                      <p:cBhvr>
                                        <p:cTn id="29" dur="500"/>
                                        <p:tgtEl>
                                          <p:spTgt spid="47"/>
                                        </p:tgtEl>
                                      </p:cBhvr>
                                    </p:animEffect>
                                  </p:childTnLst>
                                </p:cTn>
                              </p:par>
                              <p:par>
                                <p:cTn id="30" presetID="9" presetClass="entr" presetSubtype="0" fill="hold" nodeType="with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dissolve">
                                      <p:cBhvr>
                                        <p:cTn id="32"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椭圆 44"/>
          <p:cNvSpPr/>
          <p:nvPr/>
        </p:nvSpPr>
        <p:spPr>
          <a:xfrm>
            <a:off x="-1323340" y="-1804670"/>
            <a:ext cx="4044950" cy="404495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1329035" y="2240280"/>
            <a:ext cx="1938020" cy="193802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11910" y="6296025"/>
            <a:ext cx="1271270" cy="1271270"/>
          </a:xfrm>
          <a:prstGeom prst="ellipse">
            <a:avLst/>
          </a:prstGeom>
          <a:solidFill>
            <a:srgbClr val="1B51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7805" y="227965"/>
            <a:ext cx="11756390" cy="6402070"/>
          </a:xfrm>
          <a:prstGeom prst="rect">
            <a:avLst/>
          </a:prstGeom>
          <a:noFill/>
          <a:ln w="76200">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672465" y="390525"/>
            <a:ext cx="10847070" cy="6046470"/>
            <a:chOff x="1059" y="691"/>
            <a:chExt cx="17082" cy="9522"/>
          </a:xfrm>
        </p:grpSpPr>
        <p:sp>
          <p:nvSpPr>
            <p:cNvPr id="24" name="文本框 23"/>
            <p:cNvSpPr txBox="1"/>
            <p:nvPr/>
          </p:nvSpPr>
          <p:spPr>
            <a:xfrm>
              <a:off x="1059" y="691"/>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sp>
          <p:nvSpPr>
            <p:cNvPr id="25" name="文本框 24"/>
            <p:cNvSpPr txBox="1"/>
            <p:nvPr/>
          </p:nvSpPr>
          <p:spPr>
            <a:xfrm>
              <a:off x="1059" y="9779"/>
              <a:ext cx="17082" cy="434"/>
            </a:xfrm>
            <a:prstGeom prst="rect">
              <a:avLst/>
            </a:prstGeom>
            <a:noFill/>
          </p:spPr>
          <p:txBody>
            <a:bodyPr wrap="square" rtlCol="0">
              <a:spAutoFit/>
            </a:bodyPr>
            <a:lstStyle/>
            <a:p>
              <a:pPr algn="dist"/>
              <a:r>
                <a:rPr lang="en-US" altLang="zh-CN" sz="1200" dirty="0">
                  <a:latin typeface="思源黑体 CN Medium" panose="020B0600000000000000" charset="-122"/>
                  <a:ea typeface="思源黑体 CN Medium" panose="020B0600000000000000" charset="-122"/>
                </a:rPr>
                <a:t>BI YE DA BIAN</a:t>
              </a:r>
            </a:p>
          </p:txBody>
        </p:sp>
      </p:grpSp>
      <p:sp>
        <p:nvSpPr>
          <p:cNvPr id="48" name="文本框 47"/>
          <p:cNvSpPr txBox="1"/>
          <p:nvPr>
            <p:custDataLst>
              <p:tags r:id="rId1"/>
            </p:custDataLst>
          </p:nvPr>
        </p:nvSpPr>
        <p:spPr>
          <a:xfrm>
            <a:off x="5069205" y="1577975"/>
            <a:ext cx="2052955" cy="1861185"/>
          </a:xfrm>
          <a:prstGeom prst="rect">
            <a:avLst/>
          </a:prstGeom>
          <a:noFill/>
        </p:spPr>
        <p:txBody>
          <a:bodyPr wrap="square" rtlCol="0">
            <a:spAutoFit/>
          </a:bodyPr>
          <a:lstStyle/>
          <a:p>
            <a:pPr algn="ctr"/>
            <a:r>
              <a:rPr lang="en-US" altLang="zh-CN" sz="11500">
                <a:latin typeface="思源黑体 CN Bold" panose="020B0800000000000000" charset="-122"/>
                <a:ea typeface="思源黑体 CN Bold" panose="020B0800000000000000" charset="-122"/>
              </a:rPr>
              <a:t>03</a:t>
            </a:r>
          </a:p>
        </p:txBody>
      </p:sp>
      <p:sp>
        <p:nvSpPr>
          <p:cNvPr id="3" name="文本框 2"/>
          <p:cNvSpPr txBox="1"/>
          <p:nvPr/>
        </p:nvSpPr>
        <p:spPr>
          <a:xfrm>
            <a:off x="5234305" y="3033395"/>
            <a:ext cx="1685925" cy="922020"/>
          </a:xfrm>
          <a:prstGeom prst="rect">
            <a:avLst/>
          </a:prstGeom>
          <a:noFill/>
        </p:spPr>
        <p:txBody>
          <a:bodyPr wrap="square" rtlCol="0">
            <a:spAutoFit/>
          </a:bodyPr>
          <a:lstStyle/>
          <a:p>
            <a:pPr algn="dist"/>
            <a:r>
              <a:rPr lang="en-US" altLang="zh-CN" sz="5400">
                <a:solidFill>
                  <a:schemeClr val="tx1"/>
                </a:solidFill>
                <a:latin typeface="思源黑体 CN Bold" panose="020B0800000000000000" charset="-122"/>
                <a:ea typeface="思源黑体 CN Bold" panose="020B0800000000000000" charset="-122"/>
              </a:rPr>
              <a:t>Part</a:t>
            </a:r>
          </a:p>
        </p:txBody>
      </p:sp>
      <p:sp>
        <p:nvSpPr>
          <p:cNvPr id="30" name="文本框 29"/>
          <p:cNvSpPr txBox="1"/>
          <p:nvPr/>
        </p:nvSpPr>
        <p:spPr>
          <a:xfrm>
            <a:off x="4636135" y="4399280"/>
            <a:ext cx="2919730" cy="521970"/>
          </a:xfrm>
          <a:prstGeom prst="rect">
            <a:avLst/>
          </a:prstGeom>
          <a:noFill/>
        </p:spPr>
        <p:txBody>
          <a:bodyPr wrap="square" rtlCol="0">
            <a:spAutoFit/>
          </a:bodyPr>
          <a:lstStyle/>
          <a:p>
            <a:pPr algn="ctr"/>
            <a:r>
              <a:rPr lang="zh-CN" altLang="en-US" sz="2800" b="1" dirty="0">
                <a:solidFill>
                  <a:srgbClr val="000000"/>
                </a:solidFill>
                <a:latin typeface="思源黑体 CN Medium" panose="020B0600000000000000" charset="-122"/>
                <a:ea typeface="思源黑体 CN Medium" panose="020B0600000000000000" charset="-122"/>
                <a:sym typeface="+mn-ea"/>
              </a:rPr>
              <a:t>采取的技术</a:t>
            </a:r>
            <a:endParaRPr lang="zh-CN" altLang="en-US" sz="2800" b="1" dirty="0">
              <a:solidFill>
                <a:srgbClr val="000000"/>
              </a:solidFill>
              <a:latin typeface="思源黑体 CN Medium" panose="020B0600000000000000" charset="-122"/>
              <a:ea typeface="思源黑体 CN Medium" panose="020B0600000000000000" charset="-122"/>
            </a:endParaRPr>
          </a:p>
        </p:txBody>
      </p:sp>
      <p:sp>
        <p:nvSpPr>
          <p:cNvPr id="65" name="矩形 64"/>
          <p:cNvSpPr/>
          <p:nvPr/>
        </p:nvSpPr>
        <p:spPr>
          <a:xfrm>
            <a:off x="5251123" y="4918571"/>
            <a:ext cx="1689117" cy="276999"/>
          </a:xfrm>
          <a:prstGeom prst="rect">
            <a:avLst/>
          </a:prstGeom>
        </p:spPr>
        <p:txBody>
          <a:bodyPr wrap="none">
            <a:spAutoFit/>
          </a:bodyPr>
          <a:lstStyle/>
          <a:p>
            <a:r>
              <a:rPr lang="en-US" altLang="zh-CN" sz="1200" dirty="0">
                <a:solidFill>
                  <a:schemeClr val="bg1">
                    <a:lumMod val="65000"/>
                  </a:schemeClr>
                </a:solidFill>
                <a:latin typeface="思源黑体 CN Medium" panose="020B0600000000000000" charset="-122"/>
                <a:ea typeface="思源黑体 CN Medium" panose="020B0600000000000000" charset="-122"/>
              </a:rPr>
              <a:t>Technology adopted</a:t>
            </a:r>
            <a:endParaRPr lang="zh-CN" altLang="en-US" sz="1200" dirty="0">
              <a:solidFill>
                <a:schemeClr val="bg1">
                  <a:lumMod val="65000"/>
                </a:schemeClr>
              </a:solidFill>
              <a:latin typeface="思源黑体 CN Medium" panose="020B0600000000000000" charset="-122"/>
              <a:ea typeface="思源黑体 CN Medium" panose="020B0600000000000000"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plus(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barn(inVertical)">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barn(inVertical)">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barn(inVertical)">
                                      <p:cBhvr>
                                        <p:cTn id="27" dur="500"/>
                                        <p:tgtEl>
                                          <p:spTgt spid="47"/>
                                        </p:tgtEl>
                                      </p:cBhvr>
                                    </p:animEffect>
                                  </p:childTnLst>
                                </p:cTn>
                              </p:par>
                            </p:childTnLst>
                          </p:cTn>
                        </p:par>
                      </p:childTnLst>
                    </p:cTn>
                  </p:par>
                  <p:par>
                    <p:cTn id="28" fill="hold">
                      <p:stCondLst>
                        <p:cond delay="indefinite"/>
                      </p:stCondLst>
                      <p:childTnLst>
                        <p:par>
                          <p:cTn id="29" fill="hold">
                            <p:stCondLst>
                              <p:cond delay="0"/>
                            </p:stCondLst>
                            <p:childTnLst>
                              <p:par>
                                <p:cTn id="30" presetID="41" presetClass="entr" presetSubtype="0" fill="hold" grpId="0" nodeType="clickEffect">
                                  <p:stCondLst>
                                    <p:cond delay="0"/>
                                  </p:stCondLst>
                                  <p:iterate type="lt">
                                    <p:tmPct val="10000"/>
                                  </p:iterate>
                                  <p:childTnLst>
                                    <p:set>
                                      <p:cBhvr>
                                        <p:cTn id="31" dur="1" fill="hold">
                                          <p:stCondLst>
                                            <p:cond delay="0"/>
                                          </p:stCondLst>
                                        </p:cTn>
                                        <p:tgtEl>
                                          <p:spTgt spid="3"/>
                                        </p:tgtEl>
                                        <p:attrNameLst>
                                          <p:attrName>style.visibility</p:attrName>
                                        </p:attrNameLst>
                                      </p:cBhvr>
                                      <p:to>
                                        <p:strVal val="visible"/>
                                      </p:to>
                                    </p:set>
                                    <p:anim calcmode="lin" valueType="num">
                                      <p:cBhvr>
                                        <p:cTn id="32"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
                                        </p:tgtEl>
                                        <p:attrNameLst>
                                          <p:attrName>ppt_y</p:attrName>
                                        </p:attrNameLst>
                                      </p:cBhvr>
                                      <p:tavLst>
                                        <p:tav tm="0">
                                          <p:val>
                                            <p:strVal val="#ppt_y"/>
                                          </p:val>
                                        </p:tav>
                                        <p:tav tm="100000">
                                          <p:val>
                                            <p:strVal val="#ppt_y"/>
                                          </p:val>
                                        </p:tav>
                                      </p:tavLst>
                                    </p:anim>
                                    <p:anim calcmode="lin" valueType="num">
                                      <p:cBhvr>
                                        <p:cTn id="34"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dissolve">
                                      <p:cBhvr>
                                        <p:cTn id="45" dur="500"/>
                                        <p:tgtEl>
                                          <p:spTgt spid="30"/>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randombar(horizontal)">
                                      <p:cBhvr>
                                        <p:cTn id="5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5" grpId="1" animBg="1"/>
      <p:bldP spid="46" grpId="0" bldLvl="0" animBg="1"/>
      <p:bldP spid="46" grpId="1" animBg="1"/>
      <p:bldP spid="47" grpId="0" bldLvl="0" animBg="1"/>
      <p:bldP spid="47" grpId="1" animBg="1"/>
      <p:bldP spid="6" grpId="0" bldLvl="0" animBg="1"/>
      <p:bldP spid="6" grpId="1" animBg="1"/>
      <p:bldP spid="48" grpId="0"/>
      <p:bldP spid="48" grpId="1"/>
      <p:bldP spid="3" grpId="0"/>
      <p:bldP spid="3" grpId="1"/>
      <p:bldP spid="30" grpId="0"/>
      <p:bldP spid="30" grpId="1"/>
      <p:bldP spid="65" grpId="0"/>
      <p:bldP spid="65" grpId="1"/>
    </p:bldLst>
  </p:timing>
</p:sld>
</file>

<file path=ppt/tags/tag1.xml><?xml version="1.0" encoding="utf-8"?>
<p:tagLst xmlns:a="http://schemas.openxmlformats.org/drawingml/2006/main" xmlns:r="http://schemas.openxmlformats.org/officeDocument/2006/relationships" xmlns:p="http://schemas.openxmlformats.org/presentationml/2006/main">
  <p:tag name="PA" val="v5.2.9"/>
</p:tagLst>
</file>

<file path=ppt/tags/tag10.xml><?xml version="1.0" encoding="utf-8"?>
<p:tagLst xmlns:a="http://schemas.openxmlformats.org/drawingml/2006/main" xmlns:r="http://schemas.openxmlformats.org/officeDocument/2006/relationships" xmlns:p="http://schemas.openxmlformats.org/presentationml/2006/main">
  <p:tag name="ISLIDE.DIAGRAM" val="#294670"/>
</p:tagLst>
</file>

<file path=ppt/tags/tag11.xml><?xml version="1.0" encoding="utf-8"?>
<p:tagLst xmlns:a="http://schemas.openxmlformats.org/drawingml/2006/main" xmlns:r="http://schemas.openxmlformats.org/officeDocument/2006/relationships" xmlns:p="http://schemas.openxmlformats.org/presentationml/2006/main">
  <p:tag name="PA" val="v5.2.9"/>
</p:tagLst>
</file>

<file path=ppt/tags/tag12.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49929540252_1_1"/>
</p:tagLst>
</file>

<file path=ppt/tags/tag13.xml><?xml version="1.0" encoding="utf-8"?>
<p:tagLst xmlns:a="http://schemas.openxmlformats.org/drawingml/2006/main" xmlns:r="http://schemas.openxmlformats.org/officeDocument/2006/relationships" xmlns:p="http://schemas.openxmlformats.org/presentationml/2006/main">
  <p:tag name="PA" val="v5.2.9"/>
</p:tagLst>
</file>

<file path=ppt/tags/tag14.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49929540252_1_1"/>
</p:tagLst>
</file>

<file path=ppt/tags/tag15.xml><?xml version="1.0" encoding="utf-8"?>
<p:tagLst xmlns:a="http://schemas.openxmlformats.org/drawingml/2006/main" xmlns:r="http://schemas.openxmlformats.org/officeDocument/2006/relationships" xmlns:p="http://schemas.openxmlformats.org/presentationml/2006/main">
  <p:tag name="PA" val="v5.2.9"/>
</p:tagLst>
</file>

<file path=ppt/tags/tag16.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49929540252_1_1"/>
</p:tagLst>
</file>

<file path=ppt/tags/tag17.xml><?xml version="1.0" encoding="utf-8"?>
<p:tagLst xmlns:a="http://schemas.openxmlformats.org/drawingml/2006/main" xmlns:r="http://schemas.openxmlformats.org/officeDocument/2006/relationships" xmlns:p="http://schemas.openxmlformats.org/presentationml/2006/main">
  <p:tag name="ISLIDE.DIAGRAM" val="#294670"/>
</p:tagLst>
</file>

<file path=ppt/tags/tag18.xml><?xml version="1.0" encoding="utf-8"?>
<p:tagLst xmlns:a="http://schemas.openxmlformats.org/drawingml/2006/main" xmlns:r="http://schemas.openxmlformats.org/officeDocument/2006/relationships" xmlns:p="http://schemas.openxmlformats.org/presentationml/2006/main">
  <p:tag name="PA" val="v5.2.9"/>
</p:tagLst>
</file>

<file path=ppt/tags/tag19.xml><?xml version="1.0" encoding="utf-8"?>
<p:tagLst xmlns:a="http://schemas.openxmlformats.org/drawingml/2006/main" xmlns:r="http://schemas.openxmlformats.org/officeDocument/2006/relationships" xmlns:p="http://schemas.openxmlformats.org/presentationml/2006/main">
  <p:tag name="ISLIDE.DIAGRAM" val="#294670"/>
</p:tagLst>
</file>

<file path=ppt/tags/tag2.xml><?xml version="1.0" encoding="utf-8"?>
<p:tagLst xmlns:a="http://schemas.openxmlformats.org/drawingml/2006/main" xmlns:r="http://schemas.openxmlformats.org/officeDocument/2006/relationships" xmlns:p="http://schemas.openxmlformats.org/presentationml/2006/main">
  <p:tag name="PA" val="v5.2.9"/>
</p:tagLst>
</file>

<file path=ppt/tags/tag20.xml><?xml version="1.0" encoding="utf-8"?>
<p:tagLst xmlns:a="http://schemas.openxmlformats.org/drawingml/2006/main" xmlns:r="http://schemas.openxmlformats.org/officeDocument/2006/relationships" xmlns:p="http://schemas.openxmlformats.org/presentationml/2006/main">
  <p:tag name="PA" val="v5.2.9"/>
</p:tagLst>
</file>

<file path=ppt/tags/tag21.xml><?xml version="1.0" encoding="utf-8"?>
<p:tagLst xmlns:a="http://schemas.openxmlformats.org/drawingml/2006/main" xmlns:r="http://schemas.openxmlformats.org/officeDocument/2006/relationships" xmlns:p="http://schemas.openxmlformats.org/presentationml/2006/main">
  <p:tag name="ISLIDE.DIAGRAM" val="#294670"/>
</p:tagLst>
</file>

<file path=ppt/tags/tag22.xml><?xml version="1.0" encoding="utf-8"?>
<p:tagLst xmlns:a="http://schemas.openxmlformats.org/drawingml/2006/main" xmlns:r="http://schemas.openxmlformats.org/officeDocument/2006/relationships" xmlns:p="http://schemas.openxmlformats.org/presentationml/2006/main">
  <p:tag name="PA" val="v5.2.9"/>
</p:tagLst>
</file>

<file path=ppt/tags/tag23.xml><?xml version="1.0" encoding="utf-8"?>
<p:tagLst xmlns:a="http://schemas.openxmlformats.org/drawingml/2006/main" xmlns:r="http://schemas.openxmlformats.org/officeDocument/2006/relationships" xmlns:p="http://schemas.openxmlformats.org/presentationml/2006/main">
  <p:tag name="ISLIDE.DIAGRAM" val="#294670"/>
</p:tagLst>
</file>

<file path=ppt/tags/tag24.xml><?xml version="1.0" encoding="utf-8"?>
<p:tagLst xmlns:a="http://schemas.openxmlformats.org/drawingml/2006/main" xmlns:r="http://schemas.openxmlformats.org/officeDocument/2006/relationships" xmlns:p="http://schemas.openxmlformats.org/presentationml/2006/main">
  <p:tag name="PA" val="v5.2.9"/>
</p:tagLst>
</file>

<file path=ppt/tags/tag25.xml><?xml version="1.0" encoding="utf-8"?>
<p:tagLst xmlns:a="http://schemas.openxmlformats.org/drawingml/2006/main" xmlns:r="http://schemas.openxmlformats.org/officeDocument/2006/relationships" xmlns:p="http://schemas.openxmlformats.org/presentationml/2006/main">
  <p:tag name="ISLIDE.DIAGRAM" val="#294670"/>
</p:tagLst>
</file>

<file path=ppt/tags/tag26.xml><?xml version="1.0" encoding="utf-8"?>
<p:tagLst xmlns:a="http://schemas.openxmlformats.org/drawingml/2006/main" xmlns:r="http://schemas.openxmlformats.org/officeDocument/2006/relationships" xmlns:p="http://schemas.openxmlformats.org/presentationml/2006/main">
  <p:tag name="PA" val="v5.2.9"/>
</p:tagLst>
</file>

<file path=ppt/tags/tag27.xml><?xml version="1.0" encoding="utf-8"?>
<p:tagLst xmlns:a="http://schemas.openxmlformats.org/drawingml/2006/main" xmlns:r="http://schemas.openxmlformats.org/officeDocument/2006/relationships" xmlns:p="http://schemas.openxmlformats.org/presentationml/2006/main">
  <p:tag name="ISLIDE.DIAGRAM" val="#294670"/>
</p:tagLst>
</file>

<file path=ppt/tags/tag28.xml><?xml version="1.0" encoding="utf-8"?>
<p:tagLst xmlns:a="http://schemas.openxmlformats.org/drawingml/2006/main" xmlns:r="http://schemas.openxmlformats.org/officeDocument/2006/relationships" xmlns:p="http://schemas.openxmlformats.org/presentationml/2006/main">
  <p:tag name="PA" val="v5.2.9"/>
</p:tagLst>
</file>

<file path=ppt/tags/tag29.xml><?xml version="1.0" encoding="utf-8"?>
<p:tagLst xmlns:a="http://schemas.openxmlformats.org/drawingml/2006/main" xmlns:r="http://schemas.openxmlformats.org/officeDocument/2006/relationships" xmlns:p="http://schemas.openxmlformats.org/presentationml/2006/main">
  <p:tag name="PA" val="v5.2.9"/>
</p:tagLst>
</file>

<file path=ppt/tags/tag3.xml><?xml version="1.0" encoding="utf-8"?>
<p:tagLst xmlns:a="http://schemas.openxmlformats.org/drawingml/2006/main" xmlns:r="http://schemas.openxmlformats.org/officeDocument/2006/relationships" xmlns:p="http://schemas.openxmlformats.org/presentationml/2006/main">
  <p:tag name="PA" val="v5.2.9"/>
</p:tagLst>
</file>

<file path=ppt/tags/tag30.xml><?xml version="1.0" encoding="utf-8"?>
<p:tagLst xmlns:a="http://schemas.openxmlformats.org/drawingml/2006/main" xmlns:r="http://schemas.openxmlformats.org/officeDocument/2006/relationships" xmlns:p="http://schemas.openxmlformats.org/presentationml/2006/main">
  <p:tag name="PA" val="v5.2.9"/>
</p:tagLst>
</file>

<file path=ppt/tags/tag31.xml><?xml version="1.0" encoding="utf-8"?>
<p:tagLst xmlns:a="http://schemas.openxmlformats.org/drawingml/2006/main" xmlns:r="http://schemas.openxmlformats.org/officeDocument/2006/relationships" xmlns:p="http://schemas.openxmlformats.org/presentationml/2006/main">
  <p:tag name="PA" val="v5.2.9"/>
</p:tagLst>
</file>

<file path=ppt/tags/tag32.xml><?xml version="1.0" encoding="utf-8"?>
<p:tagLst xmlns:a="http://schemas.openxmlformats.org/drawingml/2006/main" xmlns:r="http://schemas.openxmlformats.org/officeDocument/2006/relationships" xmlns:p="http://schemas.openxmlformats.org/presentationml/2006/main">
  <p:tag name="PA" val="v5.2.9"/>
</p:tagLst>
</file>

<file path=ppt/tags/tag33.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49929540252_1_1"/>
</p:tagLst>
</file>

<file path=ppt/tags/tag34.xml><?xml version="1.0" encoding="utf-8"?>
<p:tagLst xmlns:a="http://schemas.openxmlformats.org/drawingml/2006/main" xmlns:r="http://schemas.openxmlformats.org/officeDocument/2006/relationships" xmlns:p="http://schemas.openxmlformats.org/presentationml/2006/main">
  <p:tag name="PA" val="v5.2.9"/>
</p:tagLst>
</file>

<file path=ppt/tags/tag4.xml><?xml version="1.0" encoding="utf-8"?>
<p:tagLst xmlns:a="http://schemas.openxmlformats.org/drawingml/2006/main" xmlns:r="http://schemas.openxmlformats.org/officeDocument/2006/relationships" xmlns:p="http://schemas.openxmlformats.org/presentationml/2006/main">
  <p:tag name="PA" val="v5.2.9"/>
</p:tagLst>
</file>

<file path=ppt/tags/tag5.xml><?xml version="1.0" encoding="utf-8"?>
<p:tagLst xmlns:a="http://schemas.openxmlformats.org/drawingml/2006/main" xmlns:r="http://schemas.openxmlformats.org/officeDocument/2006/relationships" xmlns:p="http://schemas.openxmlformats.org/presentationml/2006/main">
  <p:tag name="PA" val="v5.2.9"/>
</p:tagLst>
</file>

<file path=ppt/tags/tag6.xml><?xml version="1.0" encoding="utf-8"?>
<p:tagLst xmlns:a="http://schemas.openxmlformats.org/drawingml/2006/main" xmlns:r="http://schemas.openxmlformats.org/officeDocument/2006/relationships" xmlns:p="http://schemas.openxmlformats.org/presentationml/2006/main">
  <p:tag name="PA" val="v5.2.9"/>
</p:tagLst>
</file>

<file path=ppt/tags/tag7.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49929540252_1_1"/>
</p:tagLst>
</file>

<file path=ppt/tags/tag8.xml><?xml version="1.0" encoding="utf-8"?>
<p:tagLst xmlns:a="http://schemas.openxmlformats.org/drawingml/2006/main" xmlns:r="http://schemas.openxmlformats.org/officeDocument/2006/relationships" xmlns:p="http://schemas.openxmlformats.org/presentationml/2006/main">
  <p:tag name="PA" val="v5.2.9"/>
</p:tagLst>
</file>

<file path=ppt/tags/tag9.xml><?xml version="1.0" encoding="utf-8"?>
<p:tagLst xmlns:a="http://schemas.openxmlformats.org/drawingml/2006/main" xmlns:r="http://schemas.openxmlformats.org/officeDocument/2006/relationships" xmlns:p="http://schemas.openxmlformats.org/presentationml/2006/main">
  <p:tag name="PA" val="v5.2.9"/>
</p:tagLst>
</file>

<file path=ppt/theme/theme1.xml><?xml version="1.0" encoding="utf-8"?>
<a:theme xmlns:a="http://schemas.openxmlformats.org/drawingml/2006/main" name="office">
  <a:themeElements>
    <a:clrScheme name="Dragon">
      <a:dk1>
        <a:sysClr val="windowText" lastClr="000000"/>
      </a:dk1>
      <a:lt1>
        <a:sysClr val="window" lastClr="FFFFFF"/>
      </a:lt1>
      <a:dk2>
        <a:srgbClr val="001B36"/>
      </a:dk2>
      <a:lt2>
        <a:srgbClr val="EDF8FE"/>
      </a:lt2>
      <a:accent1>
        <a:srgbClr val="477AB1"/>
      </a:accent1>
      <a:accent2>
        <a:srgbClr val="51848E"/>
      </a:accent2>
      <a:accent3>
        <a:srgbClr val="7B9B57"/>
      </a:accent3>
      <a:accent4>
        <a:srgbClr val="8B8D8C"/>
      </a:accent4>
      <a:accent5>
        <a:srgbClr val="8B7396"/>
      </a:accent5>
      <a:accent6>
        <a:srgbClr val="E89A53"/>
      </a:accent6>
      <a:hlink>
        <a:srgbClr val="0080FF"/>
      </a:hlink>
      <a:folHlink>
        <a:srgbClr val="FF00FF"/>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792</TotalTime>
  <Words>1523</Words>
  <Application>Microsoft Office PowerPoint</Application>
  <PresentationFormat>宽屏</PresentationFormat>
  <Paragraphs>187</Paragraphs>
  <Slides>24</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24</vt:i4>
      </vt:variant>
    </vt:vector>
  </HeadingPairs>
  <TitlesOfParts>
    <vt:vector size="34" baseType="lpstr">
      <vt:lpstr>Helvetica Neue</vt:lpstr>
      <vt:lpstr>思源黑体</vt:lpstr>
      <vt:lpstr>思源黑体 CN Bold</vt:lpstr>
      <vt:lpstr>思源黑体 CN Medium</vt:lpstr>
      <vt:lpstr>思源黑体 Heavy</vt:lpstr>
      <vt:lpstr>思源黑体 Normal</vt:lpstr>
      <vt:lpstr>微软雅黑</vt:lpstr>
      <vt:lpstr>Arial</vt:lpstr>
      <vt:lpstr>Calibri</vt:lpstr>
      <vt:lpstr>office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开题报告答辩</dc:title>
  <dc:creator>包图网</dc:creator>
  <cp:lastModifiedBy>力宇</cp:lastModifiedBy>
  <cp:revision>124</cp:revision>
  <dcterms:created xsi:type="dcterms:W3CDTF">2021-05-18T01:26:00Z</dcterms:created>
  <dcterms:modified xsi:type="dcterms:W3CDTF">2022-05-27T13:19:14Z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ICV">
    <vt:lpwstr>4A43C498D6E047B4A5023139EABA8D43</vt:lpwstr>
  </property>
</Properties>
</file>

<file path=docProps/thumbnail.jpeg>
</file>